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61" r:id="rId2"/>
  </p:sldMasterIdLst>
  <p:notesMasterIdLst>
    <p:notesMasterId r:id="rId60"/>
  </p:notesMasterIdLst>
  <p:sldIdLst>
    <p:sldId id="260" r:id="rId3"/>
    <p:sldId id="324" r:id="rId4"/>
    <p:sldId id="371" r:id="rId5"/>
    <p:sldId id="372" r:id="rId6"/>
    <p:sldId id="424" r:id="rId7"/>
    <p:sldId id="263" r:id="rId8"/>
    <p:sldId id="309" r:id="rId9"/>
    <p:sldId id="287" r:id="rId10"/>
    <p:sldId id="425" r:id="rId11"/>
    <p:sldId id="426" r:id="rId12"/>
    <p:sldId id="427" r:id="rId13"/>
    <p:sldId id="428" r:id="rId14"/>
    <p:sldId id="286" r:id="rId15"/>
    <p:sldId id="382" r:id="rId16"/>
    <p:sldId id="375" r:id="rId17"/>
    <p:sldId id="257" r:id="rId18"/>
    <p:sldId id="258" r:id="rId19"/>
    <p:sldId id="374" r:id="rId20"/>
    <p:sldId id="429" r:id="rId21"/>
    <p:sldId id="430" r:id="rId22"/>
    <p:sldId id="431" r:id="rId23"/>
    <p:sldId id="432" r:id="rId24"/>
    <p:sldId id="433" r:id="rId25"/>
    <p:sldId id="326" r:id="rId26"/>
    <p:sldId id="310" r:id="rId27"/>
    <p:sldId id="434" r:id="rId28"/>
    <p:sldId id="435" r:id="rId29"/>
    <p:sldId id="436" r:id="rId30"/>
    <p:sldId id="437" r:id="rId31"/>
    <p:sldId id="438" r:id="rId32"/>
    <p:sldId id="439" r:id="rId33"/>
    <p:sldId id="256" r:id="rId34"/>
    <p:sldId id="440" r:id="rId35"/>
    <p:sldId id="443" r:id="rId36"/>
    <p:sldId id="441" r:id="rId37"/>
    <p:sldId id="445" r:id="rId38"/>
    <p:sldId id="259" r:id="rId39"/>
    <p:sldId id="444" r:id="rId40"/>
    <p:sldId id="442" r:id="rId41"/>
    <p:sldId id="446" r:id="rId42"/>
    <p:sldId id="261" r:id="rId43"/>
    <p:sldId id="447" r:id="rId44"/>
    <p:sldId id="449" r:id="rId45"/>
    <p:sldId id="448" r:id="rId46"/>
    <p:sldId id="458" r:id="rId47"/>
    <p:sldId id="450" r:id="rId48"/>
    <p:sldId id="417" r:id="rId49"/>
    <p:sldId id="451" r:id="rId50"/>
    <p:sldId id="452" r:id="rId51"/>
    <p:sldId id="453" r:id="rId52"/>
    <p:sldId id="454" r:id="rId53"/>
    <p:sldId id="455" r:id="rId54"/>
    <p:sldId id="456" r:id="rId55"/>
    <p:sldId id="423" r:id="rId56"/>
    <p:sldId id="418" r:id="rId57"/>
    <p:sldId id="457" r:id="rId58"/>
    <p:sldId id="419" r:id="rId59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  <a:srgbClr val="FFFF00"/>
    <a:srgbClr val="4BA1FF"/>
    <a:srgbClr val="EF8488"/>
    <a:srgbClr val="99FF99"/>
    <a:srgbClr val="FFC000"/>
    <a:srgbClr val="97CCD4"/>
    <a:srgbClr val="FBF12D"/>
    <a:srgbClr val="FFFFFF"/>
    <a:srgbClr val="EB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34" autoAdjust="0"/>
    <p:restoredTop sz="93026" autoAdjust="0"/>
  </p:normalViewPr>
  <p:slideViewPr>
    <p:cSldViewPr snapToGrid="0">
      <p:cViewPr varScale="1">
        <p:scale>
          <a:sx n="103" d="100"/>
          <a:sy n="103" d="100"/>
        </p:scale>
        <p:origin x="52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9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UAV</a:t>
            </a:r>
            <a:r>
              <a:rPr lang="zh-TW" altLang="en-US" dirty="0"/>
              <a:t> ，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unmanned aerial vehicle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566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861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244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142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25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179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81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618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032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122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27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772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63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86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014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514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891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01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391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22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076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3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49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957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535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245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712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167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23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556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597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187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556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288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01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52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81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463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遠程遙控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36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6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933218-EF12-48CF-B47C-979CC36CB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6F8801-E57A-4200-8154-634DBD00E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8586BE-6030-4FD0-9195-43B77C7E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FDC-0A0D-4297-801B-634C914C9BD2}" type="datetimeFigureOut">
              <a:rPr lang="zh-TW" altLang="en-US" smtClean="0"/>
              <a:t>2022/7/27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D3161C-7540-438A-9F46-720077B0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047C83-7CA8-4942-B33B-EDBFBA41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B836B-F104-4FC2-B9D0-F6A897A2D5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37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2022/7/27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50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2022/7/27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21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18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040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46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723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4273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007605" y="685800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071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791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96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JBhWVDArL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sieh.chitai/videos/1245023569592924?locale=zh_T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microsoft.com/office/2007/relationships/hdphoto" Target="../media/hdphoto3.wdp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ive.robolink.com/blockly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fif"/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44C6C71-0150-446A-8609-5435E1EEF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4" b="16231"/>
          <a:stretch/>
        </p:blipFill>
        <p:spPr>
          <a:xfrm>
            <a:off x="0" y="-42926"/>
            <a:ext cx="12192000" cy="34852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7452FD7-4099-41A0-9B6A-6D48A8697143}"/>
              </a:ext>
            </a:extLst>
          </p:cNvPr>
          <p:cNvSpPr/>
          <p:nvPr/>
        </p:nvSpPr>
        <p:spPr>
          <a:xfrm>
            <a:off x="1135468" y="595056"/>
            <a:ext cx="4031617" cy="16391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图文框 3">
            <a:extLst>
              <a:ext uri="{FF2B5EF4-FFF2-40B4-BE49-F238E27FC236}">
                <a16:creationId xmlns:a16="http://schemas.microsoft.com/office/drawing/2014/main" id="{66884746-572C-47E8-82C6-AB3339487796}"/>
              </a:ext>
            </a:extLst>
          </p:cNvPr>
          <p:cNvSpPr/>
          <p:nvPr/>
        </p:nvSpPr>
        <p:spPr>
          <a:xfrm>
            <a:off x="899886" y="3485245"/>
            <a:ext cx="9042399" cy="21971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903DE241-B81E-4CA9-A3E2-2ACE05F5D674}"/>
              </a:ext>
            </a:extLst>
          </p:cNvPr>
          <p:cNvSpPr/>
          <p:nvPr/>
        </p:nvSpPr>
        <p:spPr>
          <a:xfrm>
            <a:off x="899886" y="235661"/>
            <a:ext cx="4554130" cy="5446684"/>
          </a:xfrm>
          <a:custGeom>
            <a:avLst/>
            <a:gdLst/>
            <a:ahLst/>
            <a:cxnLst/>
            <a:rect l="l" t="t" r="r" b="b"/>
            <a:pathLst>
              <a:path w="3438971" h="5714063">
                <a:moveTo>
                  <a:pt x="1534060" y="751677"/>
                </a:moveTo>
                <a:cubicBezTo>
                  <a:pt x="1590289" y="751677"/>
                  <a:pt x="1581727" y="859601"/>
                  <a:pt x="1508374" y="1075448"/>
                </a:cubicBezTo>
                <a:cubicBezTo>
                  <a:pt x="1435015" y="1291295"/>
                  <a:pt x="1370221" y="1399219"/>
                  <a:pt x="1313992" y="1399219"/>
                </a:cubicBezTo>
                <a:cubicBezTo>
                  <a:pt x="1257400" y="1399219"/>
                  <a:pt x="1265784" y="1291295"/>
                  <a:pt x="1339142" y="1075448"/>
                </a:cubicBezTo>
                <a:cubicBezTo>
                  <a:pt x="1412495" y="859601"/>
                  <a:pt x="1477468" y="751677"/>
                  <a:pt x="1534060" y="751677"/>
                </a:cubicBezTo>
                <a:close/>
                <a:moveTo>
                  <a:pt x="2910034" y="692364"/>
                </a:moveTo>
                <a:cubicBezTo>
                  <a:pt x="2723933" y="692364"/>
                  <a:pt x="2605300" y="767639"/>
                  <a:pt x="2554132" y="918188"/>
                </a:cubicBezTo>
                <a:cubicBezTo>
                  <a:pt x="2547109" y="938866"/>
                  <a:pt x="2542155" y="966255"/>
                  <a:pt x="2539270" y="1000355"/>
                </a:cubicBezTo>
                <a:lnTo>
                  <a:pt x="2644844" y="1027563"/>
                </a:lnTo>
                <a:cubicBezTo>
                  <a:pt x="2648166" y="981491"/>
                  <a:pt x="2654140" y="945758"/>
                  <a:pt x="2662767" y="920364"/>
                </a:cubicBezTo>
                <a:cubicBezTo>
                  <a:pt x="2699260" y="812985"/>
                  <a:pt x="2760313" y="759295"/>
                  <a:pt x="2845925" y="759295"/>
                </a:cubicBezTo>
                <a:cubicBezTo>
                  <a:pt x="2916303" y="759295"/>
                  <a:pt x="2936391" y="803734"/>
                  <a:pt x="2906190" y="892613"/>
                </a:cubicBezTo>
                <a:cubicBezTo>
                  <a:pt x="2883506" y="959362"/>
                  <a:pt x="2784930" y="1055677"/>
                  <a:pt x="2610461" y="1181558"/>
                </a:cubicBezTo>
                <a:cubicBezTo>
                  <a:pt x="2532459" y="1238150"/>
                  <a:pt x="2462281" y="1291477"/>
                  <a:pt x="2399924" y="1341539"/>
                </a:cubicBezTo>
                <a:lnTo>
                  <a:pt x="2364231" y="1446560"/>
                </a:lnTo>
                <a:lnTo>
                  <a:pt x="2918179" y="1446560"/>
                </a:lnTo>
                <a:lnTo>
                  <a:pt x="2978835" y="1268078"/>
                </a:lnTo>
                <a:lnTo>
                  <a:pt x="2657240" y="1268078"/>
                </a:lnTo>
                <a:cubicBezTo>
                  <a:pt x="2680055" y="1255381"/>
                  <a:pt x="2694501" y="1247037"/>
                  <a:pt x="2700577" y="1243047"/>
                </a:cubicBezTo>
                <a:lnTo>
                  <a:pt x="2796391" y="1180469"/>
                </a:lnTo>
                <a:lnTo>
                  <a:pt x="2882358" y="1126054"/>
                </a:lnTo>
                <a:cubicBezTo>
                  <a:pt x="3010586" y="1044431"/>
                  <a:pt x="3086472" y="968975"/>
                  <a:pt x="3110018" y="899687"/>
                </a:cubicBezTo>
                <a:cubicBezTo>
                  <a:pt x="3130606" y="839104"/>
                  <a:pt x="3122101" y="789405"/>
                  <a:pt x="3084507" y="750589"/>
                </a:cubicBezTo>
                <a:cubicBezTo>
                  <a:pt x="3046912" y="711772"/>
                  <a:pt x="2988754" y="692364"/>
                  <a:pt x="2910034" y="692364"/>
                </a:cubicBezTo>
                <a:close/>
                <a:moveTo>
                  <a:pt x="2233759" y="692364"/>
                </a:moveTo>
                <a:cubicBezTo>
                  <a:pt x="2047658" y="692364"/>
                  <a:pt x="1929025" y="767639"/>
                  <a:pt x="1877857" y="918188"/>
                </a:cubicBezTo>
                <a:cubicBezTo>
                  <a:pt x="1870834" y="938866"/>
                  <a:pt x="1865880" y="966255"/>
                  <a:pt x="1862995" y="1000355"/>
                </a:cubicBezTo>
                <a:lnTo>
                  <a:pt x="1968569" y="1027563"/>
                </a:lnTo>
                <a:cubicBezTo>
                  <a:pt x="1971891" y="981491"/>
                  <a:pt x="1977865" y="945758"/>
                  <a:pt x="1986492" y="920364"/>
                </a:cubicBezTo>
                <a:cubicBezTo>
                  <a:pt x="2022985" y="812985"/>
                  <a:pt x="2084037" y="759295"/>
                  <a:pt x="2169651" y="759295"/>
                </a:cubicBezTo>
                <a:cubicBezTo>
                  <a:pt x="2240028" y="759295"/>
                  <a:pt x="2260116" y="803734"/>
                  <a:pt x="2229916" y="892613"/>
                </a:cubicBezTo>
                <a:cubicBezTo>
                  <a:pt x="2207231" y="959362"/>
                  <a:pt x="2108655" y="1055677"/>
                  <a:pt x="1934186" y="1181558"/>
                </a:cubicBezTo>
                <a:cubicBezTo>
                  <a:pt x="1856185" y="1238150"/>
                  <a:pt x="1786006" y="1291477"/>
                  <a:pt x="1723649" y="1341539"/>
                </a:cubicBezTo>
                <a:lnTo>
                  <a:pt x="1687956" y="1446560"/>
                </a:lnTo>
                <a:lnTo>
                  <a:pt x="2241904" y="1446560"/>
                </a:lnTo>
                <a:lnTo>
                  <a:pt x="2302560" y="1268078"/>
                </a:lnTo>
                <a:lnTo>
                  <a:pt x="1980966" y="1268078"/>
                </a:lnTo>
                <a:cubicBezTo>
                  <a:pt x="2003780" y="1255381"/>
                  <a:pt x="2018226" y="1247037"/>
                  <a:pt x="2024302" y="1243047"/>
                </a:cubicBezTo>
                <a:lnTo>
                  <a:pt x="2120116" y="1180469"/>
                </a:lnTo>
                <a:lnTo>
                  <a:pt x="2206083" y="1126054"/>
                </a:lnTo>
                <a:cubicBezTo>
                  <a:pt x="2334311" y="1044431"/>
                  <a:pt x="2410197" y="968975"/>
                  <a:pt x="2433744" y="899687"/>
                </a:cubicBezTo>
                <a:cubicBezTo>
                  <a:pt x="2454330" y="839104"/>
                  <a:pt x="2445826" y="789405"/>
                  <a:pt x="2408232" y="750589"/>
                </a:cubicBezTo>
                <a:cubicBezTo>
                  <a:pt x="2370637" y="711772"/>
                  <a:pt x="2312480" y="692364"/>
                  <a:pt x="2233759" y="692364"/>
                </a:cubicBezTo>
                <a:close/>
                <a:moveTo>
                  <a:pt x="1554219" y="692364"/>
                </a:moveTo>
                <a:cubicBezTo>
                  <a:pt x="1346715" y="692364"/>
                  <a:pt x="1199567" y="820059"/>
                  <a:pt x="1112775" y="1075448"/>
                </a:cubicBezTo>
                <a:cubicBezTo>
                  <a:pt x="1025977" y="1330837"/>
                  <a:pt x="1086330" y="1458532"/>
                  <a:pt x="1293833" y="1458532"/>
                </a:cubicBezTo>
                <a:cubicBezTo>
                  <a:pt x="1500974" y="1458532"/>
                  <a:pt x="1647943" y="1330837"/>
                  <a:pt x="1734741" y="1075448"/>
                </a:cubicBezTo>
                <a:cubicBezTo>
                  <a:pt x="1821534" y="820059"/>
                  <a:pt x="1761360" y="692364"/>
                  <a:pt x="1554219" y="692364"/>
                </a:cubicBezTo>
                <a:close/>
                <a:moveTo>
                  <a:pt x="881209" y="692364"/>
                </a:moveTo>
                <a:cubicBezTo>
                  <a:pt x="695109" y="692364"/>
                  <a:pt x="576475" y="767639"/>
                  <a:pt x="525307" y="918188"/>
                </a:cubicBezTo>
                <a:cubicBezTo>
                  <a:pt x="518284" y="938866"/>
                  <a:pt x="513330" y="966255"/>
                  <a:pt x="510445" y="1000355"/>
                </a:cubicBezTo>
                <a:lnTo>
                  <a:pt x="616019" y="1027563"/>
                </a:lnTo>
                <a:cubicBezTo>
                  <a:pt x="619341" y="981491"/>
                  <a:pt x="625315" y="945758"/>
                  <a:pt x="633942" y="920364"/>
                </a:cubicBezTo>
                <a:cubicBezTo>
                  <a:pt x="670435" y="812985"/>
                  <a:pt x="731487" y="759295"/>
                  <a:pt x="817101" y="759295"/>
                </a:cubicBezTo>
                <a:cubicBezTo>
                  <a:pt x="887478" y="759295"/>
                  <a:pt x="907566" y="803734"/>
                  <a:pt x="877366" y="892613"/>
                </a:cubicBezTo>
                <a:cubicBezTo>
                  <a:pt x="854681" y="959362"/>
                  <a:pt x="756105" y="1055677"/>
                  <a:pt x="581636" y="1181558"/>
                </a:cubicBezTo>
                <a:cubicBezTo>
                  <a:pt x="503635" y="1238150"/>
                  <a:pt x="433456" y="1291477"/>
                  <a:pt x="371099" y="1341539"/>
                </a:cubicBezTo>
                <a:lnTo>
                  <a:pt x="335406" y="1446560"/>
                </a:lnTo>
                <a:lnTo>
                  <a:pt x="889354" y="1446560"/>
                </a:lnTo>
                <a:lnTo>
                  <a:pt x="950010" y="1268078"/>
                </a:lnTo>
                <a:lnTo>
                  <a:pt x="628416" y="1268078"/>
                </a:lnTo>
                <a:cubicBezTo>
                  <a:pt x="651230" y="1255381"/>
                  <a:pt x="665676" y="1247037"/>
                  <a:pt x="671752" y="1243047"/>
                </a:cubicBezTo>
                <a:lnTo>
                  <a:pt x="767566" y="1180469"/>
                </a:lnTo>
                <a:lnTo>
                  <a:pt x="853533" y="1126054"/>
                </a:lnTo>
                <a:cubicBezTo>
                  <a:pt x="981761" y="1044431"/>
                  <a:pt x="1057647" y="968975"/>
                  <a:pt x="1081193" y="899687"/>
                </a:cubicBezTo>
                <a:cubicBezTo>
                  <a:pt x="1101781" y="839104"/>
                  <a:pt x="1093277" y="789405"/>
                  <a:pt x="1055682" y="750589"/>
                </a:cubicBezTo>
                <a:cubicBezTo>
                  <a:pt x="1018087" y="711772"/>
                  <a:pt x="959930" y="692364"/>
                  <a:pt x="881209" y="692364"/>
                </a:cubicBezTo>
                <a:close/>
                <a:moveTo>
                  <a:pt x="0" y="0"/>
                </a:moveTo>
                <a:lnTo>
                  <a:pt x="3438971" y="0"/>
                </a:lnTo>
                <a:lnTo>
                  <a:pt x="3438971" y="5714063"/>
                </a:lnTo>
                <a:lnTo>
                  <a:pt x="0" y="571406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CCC42C-4338-4F17-BF76-7DB385A84E95}"/>
              </a:ext>
            </a:extLst>
          </p:cNvPr>
          <p:cNvSpPr txBox="1"/>
          <p:nvPr/>
        </p:nvSpPr>
        <p:spPr>
          <a:xfrm>
            <a:off x="917756" y="4583795"/>
            <a:ext cx="8520281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4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無人機扎根教育進階營隊教材</a:t>
            </a:r>
            <a:endParaRPr lang="zh-CN" altLang="en-US" sz="44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endParaRPr lang="zh-CN" altLang="en-US" sz="44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E33C5-ED24-428B-AAAD-D0A07924105B}"/>
              </a:ext>
            </a:extLst>
          </p:cNvPr>
          <p:cNvSpPr txBox="1"/>
          <p:nvPr/>
        </p:nvSpPr>
        <p:spPr>
          <a:xfrm>
            <a:off x="917756" y="3753379"/>
            <a:ext cx="68970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unmanned </a:t>
            </a:r>
            <a:r>
              <a:rPr lang="en-US" altLang="zh-TW" sz="3200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aerial</a:t>
            </a:r>
            <a:r>
              <a:rPr lang="en-US" altLang="zh-CN" sz="3200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vehicles</a:t>
            </a:r>
            <a:endParaRPr lang="zh-CN" altLang="en-US" sz="3200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7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122794-F95B-4030-BE7F-939470C893EB}"/>
              </a:ext>
            </a:extLst>
          </p:cNvPr>
          <p:cNvSpPr/>
          <p:nvPr/>
        </p:nvSpPr>
        <p:spPr>
          <a:xfrm flipH="1" flipV="1">
            <a:off x="562706" y="840268"/>
            <a:ext cx="5416061" cy="84179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F4DF7FCE-AD2A-4CF1-AB08-7962C4DF89F8}"/>
              </a:ext>
            </a:extLst>
          </p:cNvPr>
          <p:cNvSpPr txBox="1"/>
          <p:nvPr/>
        </p:nvSpPr>
        <p:spPr>
          <a:xfrm>
            <a:off x="432602" y="255495"/>
            <a:ext cx="61465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固定翼無人機</a:t>
            </a:r>
            <a:r>
              <a:rPr lang="en-US" altLang="zh-TW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飛行姿勢與機翼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19106A15-D746-41FF-B4A2-3B600DA27729}"/>
              </a:ext>
            </a:extLst>
          </p:cNvPr>
          <p:cNvSpPr txBox="1"/>
          <p:nvPr/>
        </p:nvSpPr>
        <p:spPr>
          <a:xfrm>
            <a:off x="8320152" y="1481587"/>
            <a:ext cx="3147844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Ailerons: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副翼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Flasps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襟翼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Rudder: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方向舵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Elevator: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升降舵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C7240D-49B5-00E4-4CC9-EA42D4B8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06" y="1481587"/>
            <a:ext cx="6787333" cy="339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122794-F95B-4030-BE7F-939470C893EB}"/>
              </a:ext>
            </a:extLst>
          </p:cNvPr>
          <p:cNvSpPr/>
          <p:nvPr/>
        </p:nvSpPr>
        <p:spPr>
          <a:xfrm flipH="1" flipV="1">
            <a:off x="562706" y="840268"/>
            <a:ext cx="5416061" cy="84179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F4DF7FCE-AD2A-4CF1-AB08-7962C4DF89F8}"/>
              </a:ext>
            </a:extLst>
          </p:cNvPr>
          <p:cNvSpPr txBox="1"/>
          <p:nvPr/>
        </p:nvSpPr>
        <p:spPr>
          <a:xfrm>
            <a:off x="432602" y="255495"/>
            <a:ext cx="61465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固定翼無人機</a:t>
            </a:r>
            <a:r>
              <a:rPr lang="en-US" altLang="zh-TW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飛行姿勢與機翼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19106A15-D746-41FF-B4A2-3B600DA27729}"/>
              </a:ext>
            </a:extLst>
          </p:cNvPr>
          <p:cNvSpPr txBox="1"/>
          <p:nvPr/>
        </p:nvSpPr>
        <p:spPr>
          <a:xfrm>
            <a:off x="8320152" y="1481587"/>
            <a:ext cx="3147844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Ailerons: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副翼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Flasps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襟翼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Rudder: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方向舵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Elevator: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升降舵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D733D7-6962-76EE-BB4A-3948B921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9" y="1425043"/>
            <a:ext cx="666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122794-F95B-4030-BE7F-939470C893EB}"/>
              </a:ext>
            </a:extLst>
          </p:cNvPr>
          <p:cNvSpPr/>
          <p:nvPr/>
        </p:nvSpPr>
        <p:spPr>
          <a:xfrm flipH="1" flipV="1">
            <a:off x="562706" y="840268"/>
            <a:ext cx="5416061" cy="84179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F4DF7FCE-AD2A-4CF1-AB08-7962C4DF89F8}"/>
              </a:ext>
            </a:extLst>
          </p:cNvPr>
          <p:cNvSpPr txBox="1"/>
          <p:nvPr/>
        </p:nvSpPr>
        <p:spPr>
          <a:xfrm>
            <a:off x="432602" y="255495"/>
            <a:ext cx="61465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固定翼無人機</a:t>
            </a:r>
            <a:r>
              <a:rPr lang="en-US" altLang="zh-TW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飛行姿勢與機翼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19106A15-D746-41FF-B4A2-3B600DA27729}"/>
              </a:ext>
            </a:extLst>
          </p:cNvPr>
          <p:cNvSpPr txBox="1"/>
          <p:nvPr/>
        </p:nvSpPr>
        <p:spPr>
          <a:xfrm>
            <a:off x="7958411" y="1762941"/>
            <a:ext cx="3147844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Ailerons: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副翼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Flasps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襟翼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Rudder: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方向舵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Elevator: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升降舵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87017D-4685-F7EE-5174-FD44C85C6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40" y="1481587"/>
            <a:ext cx="4949755" cy="41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E1344F-5515-436A-8B9D-3921B9AC7341}"/>
              </a:ext>
            </a:extLst>
          </p:cNvPr>
          <p:cNvSpPr/>
          <p:nvPr/>
        </p:nvSpPr>
        <p:spPr>
          <a:xfrm>
            <a:off x="668668" y="10234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063AC7-3006-44DD-A7E8-429FB8EC89EB}"/>
              </a:ext>
            </a:extLst>
          </p:cNvPr>
          <p:cNvSpPr/>
          <p:nvPr/>
        </p:nvSpPr>
        <p:spPr>
          <a:xfrm>
            <a:off x="5980136" y="10234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A10943E8-D0FF-4F95-B77F-EF3668624C0F}"/>
              </a:ext>
            </a:extLst>
          </p:cNvPr>
          <p:cNvSpPr txBox="1"/>
          <p:nvPr/>
        </p:nvSpPr>
        <p:spPr>
          <a:xfrm>
            <a:off x="589543" y="49270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單旋翼無人機的飛行原理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C82B39-7351-40C2-8DB6-DCDA7C906977}"/>
              </a:ext>
            </a:extLst>
          </p:cNvPr>
          <p:cNvSpPr/>
          <p:nvPr/>
        </p:nvSpPr>
        <p:spPr>
          <a:xfrm>
            <a:off x="668669" y="4680078"/>
            <a:ext cx="11417449" cy="1492004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https://youtu.be/YJBhWVDArLo</a:t>
            </a:r>
            <a:endParaRPr lang="zh-CN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07C45B7-588A-A3BB-2619-3F8994146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" y="1277003"/>
            <a:ext cx="4343400" cy="32575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9516B6-D61F-4739-9301-6E86EF854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65" y="1277004"/>
            <a:ext cx="4343399" cy="3257549"/>
          </a:xfrm>
          <a:prstGeom prst="rect">
            <a:avLst/>
          </a:prstGeom>
        </p:spPr>
      </p:pic>
      <p:sp>
        <p:nvSpPr>
          <p:cNvPr id="12" name="文本框 2">
            <a:extLst>
              <a:ext uri="{FF2B5EF4-FFF2-40B4-BE49-F238E27FC236}">
                <a16:creationId xmlns:a16="http://schemas.microsoft.com/office/drawing/2014/main" id="{4CCA0794-5EA2-4E3E-BF08-9F161B864692}"/>
              </a:ext>
            </a:extLst>
          </p:cNvPr>
          <p:cNvSpPr txBox="1"/>
          <p:nvPr/>
        </p:nvSpPr>
        <p:spPr>
          <a:xfrm>
            <a:off x="9760872" y="1277003"/>
            <a:ext cx="197079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藉由</a:t>
            </a:r>
            <a:r>
              <a:rPr lang="zh-TW" altLang="en-US" sz="32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連桿</a:t>
            </a:r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改變螺旋槳方向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472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定翼機大玩FPV飛行！Parrot Disco搭配FPV眼鏡9999港元上市- DronesPlayer">
            <a:extLst>
              <a:ext uri="{FF2B5EF4-FFF2-40B4-BE49-F238E27FC236}">
                <a16:creationId xmlns:a16="http://schemas.microsoft.com/office/drawing/2014/main" id="{31BE49BD-E148-4AA9-A013-706C53064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17" b="7550"/>
          <a:stretch/>
        </p:blipFill>
        <p:spPr bwMode="auto">
          <a:xfrm>
            <a:off x="198106" y="2588468"/>
            <a:ext cx="3805299" cy="24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2">
            <a:extLst>
              <a:ext uri="{FF2B5EF4-FFF2-40B4-BE49-F238E27FC236}">
                <a16:creationId xmlns:a16="http://schemas.microsoft.com/office/drawing/2014/main" id="{10167692-B8C9-4489-8BEF-78CC59CA6980}"/>
              </a:ext>
            </a:extLst>
          </p:cNvPr>
          <p:cNvSpPr txBox="1"/>
          <p:nvPr/>
        </p:nvSpPr>
        <p:spPr>
          <a:xfrm>
            <a:off x="5228997" y="5146118"/>
            <a:ext cx="221741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單旋翼機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文本框 2">
            <a:extLst>
              <a:ext uri="{FF2B5EF4-FFF2-40B4-BE49-F238E27FC236}">
                <a16:creationId xmlns:a16="http://schemas.microsoft.com/office/drawing/2014/main" id="{BCE7D7F0-600B-46AF-82F4-373F35F050BD}"/>
              </a:ext>
            </a:extLst>
          </p:cNvPr>
          <p:cNvSpPr txBox="1"/>
          <p:nvPr/>
        </p:nvSpPr>
        <p:spPr>
          <a:xfrm>
            <a:off x="1367167" y="5152555"/>
            <a:ext cx="146717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定翼機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語音泡泡: 橢圓形 18">
            <a:extLst>
              <a:ext uri="{FF2B5EF4-FFF2-40B4-BE49-F238E27FC236}">
                <a16:creationId xmlns:a16="http://schemas.microsoft.com/office/drawing/2014/main" id="{02009D89-FFA5-4BC8-B68F-966C355C1341}"/>
              </a:ext>
            </a:extLst>
          </p:cNvPr>
          <p:cNvSpPr/>
          <p:nvPr/>
        </p:nvSpPr>
        <p:spPr>
          <a:xfrm flipH="1">
            <a:off x="113275" y="1120670"/>
            <a:ext cx="1757278" cy="1555369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我的續航時間長、載重量大、穩定高。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語音泡泡: 橢圓形 24">
            <a:extLst>
              <a:ext uri="{FF2B5EF4-FFF2-40B4-BE49-F238E27FC236}">
                <a16:creationId xmlns:a16="http://schemas.microsoft.com/office/drawing/2014/main" id="{2D3DEC33-6157-40F7-82E1-74C0DD651A1E}"/>
              </a:ext>
            </a:extLst>
          </p:cNvPr>
          <p:cNvSpPr/>
          <p:nvPr/>
        </p:nvSpPr>
        <p:spPr>
          <a:xfrm>
            <a:off x="1931543" y="1096914"/>
            <a:ext cx="1893513" cy="1555369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但我必須長距離助跑才能起飛而且機動性不佳</a:t>
            </a:r>
            <a:endParaRPr lang="en-US" altLang="zh-TW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定翼機與旋翼機差異在哪</a:t>
              </a:r>
              <a:r>
                <a:rPr lang="en-US" altLang="zh-TW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?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7710FACE-CA32-4ADE-96F1-8970B568F7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7"/>
          <a:stretch/>
        </p:blipFill>
        <p:spPr>
          <a:xfrm>
            <a:off x="4272173" y="2646677"/>
            <a:ext cx="3712660" cy="24412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153D65-367F-4044-8F1C-BDA8D4FAE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0"/>
          <a:stretch/>
        </p:blipFill>
        <p:spPr>
          <a:xfrm>
            <a:off x="8186143" y="2646677"/>
            <a:ext cx="3703993" cy="2441232"/>
          </a:xfrm>
          <a:prstGeom prst="rect">
            <a:avLst/>
          </a:prstGeom>
        </p:spPr>
      </p:pic>
      <p:sp>
        <p:nvSpPr>
          <p:cNvPr id="20" name="文本框 2">
            <a:extLst>
              <a:ext uri="{FF2B5EF4-FFF2-40B4-BE49-F238E27FC236}">
                <a16:creationId xmlns:a16="http://schemas.microsoft.com/office/drawing/2014/main" id="{2F4DF1CE-C103-42CF-871A-62F2CACA7F15}"/>
              </a:ext>
            </a:extLst>
          </p:cNvPr>
          <p:cNvSpPr txBox="1"/>
          <p:nvPr/>
        </p:nvSpPr>
        <p:spPr>
          <a:xfrm>
            <a:off x="9247718" y="5186537"/>
            <a:ext cx="221741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多旋翼機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語音泡泡: 橢圓形 25">
            <a:extLst>
              <a:ext uri="{FF2B5EF4-FFF2-40B4-BE49-F238E27FC236}">
                <a16:creationId xmlns:a16="http://schemas.microsoft.com/office/drawing/2014/main" id="{FBDF990B-3445-4304-8034-37CD6129E3E9}"/>
              </a:ext>
            </a:extLst>
          </p:cNvPr>
          <p:cNvSpPr/>
          <p:nvPr/>
        </p:nvSpPr>
        <p:spPr>
          <a:xfrm flipH="1">
            <a:off x="4088235" y="1044416"/>
            <a:ext cx="2010874" cy="160226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我的載重量大、機動性高而且可以定點起降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06620B93-696A-493E-A62F-124A9E99447D}"/>
              </a:ext>
            </a:extLst>
          </p:cNvPr>
          <p:cNvSpPr/>
          <p:nvPr/>
        </p:nvSpPr>
        <p:spPr>
          <a:xfrm>
            <a:off x="6128503" y="995934"/>
            <a:ext cx="1893512" cy="160226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可是我的飛行技術門檻很高而且飛行速度較慢</a:t>
            </a:r>
          </a:p>
        </p:txBody>
      </p:sp>
      <p:sp>
        <p:nvSpPr>
          <p:cNvPr id="27" name="語音泡泡: 橢圓形 26">
            <a:extLst>
              <a:ext uri="{FF2B5EF4-FFF2-40B4-BE49-F238E27FC236}">
                <a16:creationId xmlns:a16="http://schemas.microsoft.com/office/drawing/2014/main" id="{6D395AD7-7665-4A4F-AFAC-BF7A3D8980C6}"/>
              </a:ext>
            </a:extLst>
          </p:cNvPr>
          <p:cNvSpPr/>
          <p:nvPr/>
        </p:nvSpPr>
        <p:spPr>
          <a:xfrm flipH="1">
            <a:off x="8141797" y="923377"/>
            <a:ext cx="2010874" cy="160226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</a:t>
            </a:r>
            <a:r>
              <a:rPr lang="zh-TW" altLang="en-US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平衡感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很好、也很容易操作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語音泡泡: 橢圓形 27">
            <a:extLst>
              <a:ext uri="{FF2B5EF4-FFF2-40B4-BE49-F238E27FC236}">
                <a16:creationId xmlns:a16="http://schemas.microsoft.com/office/drawing/2014/main" id="{F5B1F0F6-42DB-41A7-B1F7-54FD34E761A0}"/>
              </a:ext>
            </a:extLst>
          </p:cNvPr>
          <p:cNvSpPr/>
          <p:nvPr/>
        </p:nvSpPr>
        <p:spPr>
          <a:xfrm>
            <a:off x="10298488" y="881167"/>
            <a:ext cx="1893512" cy="160226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可是我的續航力不好而且抗風力不足，載重量也很低</a:t>
            </a:r>
          </a:p>
        </p:txBody>
      </p:sp>
    </p:spTree>
    <p:extLst>
      <p:ext uri="{BB962C8B-B14F-4D97-AF65-F5344CB8AC3E}">
        <p14:creationId xmlns:p14="http://schemas.microsoft.com/office/powerpoint/2010/main" val="7920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 animBg="1"/>
      <p:bldP spid="25" grpId="0" animBg="1"/>
      <p:bldP spid="20" grpId="0"/>
      <p:bldP spid="26" grpId="0" animBg="1"/>
      <p:bldP spid="4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答案D">
            <a:extLst>
              <a:ext uri="{FF2B5EF4-FFF2-40B4-BE49-F238E27FC236}">
                <a16:creationId xmlns:a16="http://schemas.microsoft.com/office/drawing/2014/main" id="{9B564494-9467-4C5A-9E4C-0CD1E28D841B}"/>
              </a:ext>
            </a:extLst>
          </p:cNvPr>
          <p:cNvGrpSpPr/>
          <p:nvPr/>
        </p:nvGrpSpPr>
        <p:grpSpPr>
          <a:xfrm>
            <a:off x="6289159" y="5114249"/>
            <a:ext cx="5155018" cy="1185523"/>
            <a:chOff x="1082749" y="4125421"/>
            <a:chExt cx="5155018" cy="1185523"/>
          </a:xfrm>
        </p:grpSpPr>
        <p:sp>
          <p:nvSpPr>
            <p:cNvPr id="27" name="答案方框D陰影">
              <a:extLst>
                <a:ext uri="{FF2B5EF4-FFF2-40B4-BE49-F238E27FC236}">
                  <a16:creationId xmlns:a16="http://schemas.microsoft.com/office/drawing/2014/main" id="{5E29FD17-9C67-4278-B37C-9CF0C92A1A77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答案方框D">
              <a:extLst>
                <a:ext uri="{FF2B5EF4-FFF2-40B4-BE49-F238E27FC236}">
                  <a16:creationId xmlns:a16="http://schemas.microsoft.com/office/drawing/2014/main" id="{DACBB97E-FF84-4B47-9914-3F69004A9DCF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D.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穩定性高</a:t>
              </a:r>
            </a:p>
          </p:txBody>
        </p:sp>
      </p:grpSp>
      <p:grpSp>
        <p:nvGrpSpPr>
          <p:cNvPr id="23" name="答案C">
            <a:extLst>
              <a:ext uri="{FF2B5EF4-FFF2-40B4-BE49-F238E27FC236}">
                <a16:creationId xmlns:a16="http://schemas.microsoft.com/office/drawing/2014/main" id="{BA5395B6-6149-4C22-BFD0-18EC18C977A2}"/>
              </a:ext>
            </a:extLst>
          </p:cNvPr>
          <p:cNvGrpSpPr/>
          <p:nvPr/>
        </p:nvGrpSpPr>
        <p:grpSpPr>
          <a:xfrm>
            <a:off x="940982" y="5114249"/>
            <a:ext cx="5155018" cy="1185523"/>
            <a:chOff x="1082749" y="4125421"/>
            <a:chExt cx="5155018" cy="1185523"/>
          </a:xfrm>
        </p:grpSpPr>
        <p:sp>
          <p:nvSpPr>
            <p:cNvPr id="24" name="答案方框C陰影">
              <a:extLst>
                <a:ext uri="{FF2B5EF4-FFF2-40B4-BE49-F238E27FC236}">
                  <a16:creationId xmlns:a16="http://schemas.microsoft.com/office/drawing/2014/main" id="{4310C051-01E5-44BF-BBE9-281568A42190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答案方框C">
              <a:extLst>
                <a:ext uri="{FF2B5EF4-FFF2-40B4-BE49-F238E27FC236}">
                  <a16:creationId xmlns:a16="http://schemas.microsoft.com/office/drawing/2014/main" id="{BCB13579-B0C8-4187-8F89-542DC92D1C84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C.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載重量大</a:t>
              </a:r>
            </a:p>
          </p:txBody>
        </p:sp>
      </p:grpSp>
      <p:grpSp>
        <p:nvGrpSpPr>
          <p:cNvPr id="14" name="答案B">
            <a:extLst>
              <a:ext uri="{FF2B5EF4-FFF2-40B4-BE49-F238E27FC236}">
                <a16:creationId xmlns:a16="http://schemas.microsoft.com/office/drawing/2014/main" id="{79A9970E-D7EB-4111-9488-AEF263B943EA}"/>
              </a:ext>
            </a:extLst>
          </p:cNvPr>
          <p:cNvGrpSpPr/>
          <p:nvPr/>
        </p:nvGrpSpPr>
        <p:grpSpPr>
          <a:xfrm>
            <a:off x="6289159" y="3774547"/>
            <a:ext cx="5155018" cy="1185523"/>
            <a:chOff x="1082749" y="4125421"/>
            <a:chExt cx="5155018" cy="1185523"/>
          </a:xfrm>
        </p:grpSpPr>
        <p:sp>
          <p:nvSpPr>
            <p:cNvPr id="15" name="答案方框B陰影">
              <a:extLst>
                <a:ext uri="{FF2B5EF4-FFF2-40B4-BE49-F238E27FC236}">
                  <a16:creationId xmlns:a16="http://schemas.microsoft.com/office/drawing/2014/main" id="{32FB42FE-01B8-47D5-B0DF-B25A11EED073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答案方框B">
              <a:extLst>
                <a:ext uri="{FF2B5EF4-FFF2-40B4-BE49-F238E27FC236}">
                  <a16:creationId xmlns:a16="http://schemas.microsoft.com/office/drawing/2014/main" id="{6214DE20-EED5-4D5D-BAD2-B9F83B820AC0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B.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續航力長</a:t>
              </a:r>
            </a:p>
          </p:txBody>
        </p:sp>
      </p:grpSp>
      <p:grpSp>
        <p:nvGrpSpPr>
          <p:cNvPr id="10" name="答案A">
            <a:extLst>
              <a:ext uri="{FF2B5EF4-FFF2-40B4-BE49-F238E27FC236}">
                <a16:creationId xmlns:a16="http://schemas.microsoft.com/office/drawing/2014/main" id="{D038E48A-D1A6-4517-A681-FDBDF855DCB1}"/>
              </a:ext>
            </a:extLst>
          </p:cNvPr>
          <p:cNvGrpSpPr/>
          <p:nvPr/>
        </p:nvGrpSpPr>
        <p:grpSpPr>
          <a:xfrm>
            <a:off x="940982" y="3774547"/>
            <a:ext cx="5155018" cy="1185523"/>
            <a:chOff x="1082749" y="4125421"/>
            <a:chExt cx="5155018" cy="1185523"/>
          </a:xfrm>
        </p:grpSpPr>
        <p:sp>
          <p:nvSpPr>
            <p:cNvPr id="9" name="答案方框A陰影">
              <a:extLst>
                <a:ext uri="{FF2B5EF4-FFF2-40B4-BE49-F238E27FC236}">
                  <a16:creationId xmlns:a16="http://schemas.microsoft.com/office/drawing/2014/main" id="{A20A5390-F80C-42EA-9241-68D54532AD02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答案方框A">
              <a:extLst>
                <a:ext uri="{FF2B5EF4-FFF2-40B4-BE49-F238E27FC236}">
                  <a16:creationId xmlns:a16="http://schemas.microsoft.com/office/drawing/2014/main" id="{63E70F28-A5F2-44B0-BF40-BFC5432FEB11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    </a:t>
              </a:r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A.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起飛距離短</a:t>
              </a:r>
            </a:p>
          </p:txBody>
        </p:sp>
      </p:grpSp>
      <p:grpSp>
        <p:nvGrpSpPr>
          <p:cNvPr id="7" name="問題">
            <a:extLst>
              <a:ext uri="{FF2B5EF4-FFF2-40B4-BE49-F238E27FC236}">
                <a16:creationId xmlns:a16="http://schemas.microsoft.com/office/drawing/2014/main" id="{4AB234D9-57C6-4200-8DCD-32993BBF652C}"/>
              </a:ext>
            </a:extLst>
          </p:cNvPr>
          <p:cNvGrpSpPr/>
          <p:nvPr/>
        </p:nvGrpSpPr>
        <p:grpSpPr>
          <a:xfrm>
            <a:off x="859465" y="691117"/>
            <a:ext cx="10473070" cy="2387009"/>
            <a:chOff x="859465" y="1041991"/>
            <a:chExt cx="10473070" cy="2387009"/>
          </a:xfrm>
        </p:grpSpPr>
        <p:sp>
          <p:nvSpPr>
            <p:cNvPr id="6" name="問題文字">
              <a:extLst>
                <a:ext uri="{FF2B5EF4-FFF2-40B4-BE49-F238E27FC236}">
                  <a16:creationId xmlns:a16="http://schemas.microsoft.com/office/drawing/2014/main" id="{B5C4E212-6EA8-4608-886A-4B00D039B4F6}"/>
                </a:ext>
              </a:extLst>
            </p:cNvPr>
            <p:cNvSpPr txBox="1"/>
            <p:nvPr/>
          </p:nvSpPr>
          <p:spPr>
            <a:xfrm>
              <a:off x="1509823" y="1265999"/>
              <a:ext cx="629100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Q</a:t>
              </a:r>
              <a:r>
                <a:rPr lang="zh-TW" altLang="en-US" sz="40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：</a:t>
              </a:r>
              <a:endParaRPr lang="en-US" altLang="zh-TW" sz="4000" dirty="0">
                <a:latin typeface="源流明體 TTF Heavy" panose="02020900000000000000" pitchFamily="18" charset="-120"/>
                <a:ea typeface="源流明體 TTF Heavy" panose="02020900000000000000" pitchFamily="18" charset="-120"/>
              </a:endParaRPr>
            </a:p>
            <a:p>
              <a:r>
                <a:rPr lang="zh-TW" altLang="en-US" sz="40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哪一項不是</a:t>
              </a:r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固定翼無人機</a:t>
              </a:r>
              <a:r>
                <a:rPr lang="zh-TW" altLang="en-US" sz="40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的優點</a:t>
              </a:r>
              <a:r>
                <a:rPr lang="en-US" altLang="zh-TW" sz="4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?</a:t>
              </a:r>
              <a:endParaRPr lang="en-US" altLang="zh-TW" sz="4000" dirty="0">
                <a:latin typeface="源流明體 TTF Heavy" panose="02020900000000000000" pitchFamily="18" charset="-120"/>
                <a:ea typeface="源流明體 TTF Heavy" panose="02020900000000000000" pitchFamily="18" charset="-120"/>
              </a:endParaRPr>
            </a:p>
          </p:txBody>
        </p:sp>
        <p:sp>
          <p:nvSpPr>
            <p:cNvPr id="5" name="問題框">
              <a:extLst>
                <a:ext uri="{FF2B5EF4-FFF2-40B4-BE49-F238E27FC236}">
                  <a16:creationId xmlns:a16="http://schemas.microsoft.com/office/drawing/2014/main" id="{A4413440-8BE6-4BA0-B8CA-2BA4B1D71E35}"/>
                </a:ext>
              </a:extLst>
            </p:cNvPr>
            <p:cNvSpPr/>
            <p:nvPr/>
          </p:nvSpPr>
          <p:spPr>
            <a:xfrm>
              <a:off x="859465" y="1041991"/>
              <a:ext cx="10473070" cy="2387009"/>
            </a:xfrm>
            <a:prstGeom prst="bracePair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32" name="正確答案">
            <a:extLst>
              <a:ext uri="{FF2B5EF4-FFF2-40B4-BE49-F238E27FC236}">
                <a16:creationId xmlns:a16="http://schemas.microsoft.com/office/drawing/2014/main" id="{9B19E6A0-D525-494D-8414-D32F89F50709}"/>
              </a:ext>
            </a:extLst>
          </p:cNvPr>
          <p:cNvSpPr/>
          <p:nvPr/>
        </p:nvSpPr>
        <p:spPr>
          <a:xfrm>
            <a:off x="1608838" y="4029746"/>
            <a:ext cx="595398" cy="595398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錯誤答案01">
            <a:extLst>
              <a:ext uri="{FF2B5EF4-FFF2-40B4-BE49-F238E27FC236}">
                <a16:creationId xmlns:a16="http://schemas.microsoft.com/office/drawing/2014/main" id="{CF012C6A-5D41-4FFB-96E0-3B0C45E5B68C}"/>
              </a:ext>
            </a:extLst>
          </p:cNvPr>
          <p:cNvSpPr/>
          <p:nvPr/>
        </p:nvSpPr>
        <p:spPr>
          <a:xfrm rot="18899966">
            <a:off x="7048866" y="4029746"/>
            <a:ext cx="595398" cy="595398"/>
          </a:xfrm>
          <a:prstGeom prst="plus">
            <a:avLst>
              <a:gd name="adj" fmla="val 355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錯誤答案02">
            <a:extLst>
              <a:ext uri="{FF2B5EF4-FFF2-40B4-BE49-F238E27FC236}">
                <a16:creationId xmlns:a16="http://schemas.microsoft.com/office/drawing/2014/main" id="{DB186249-51CD-4749-BD56-A4A3A426CB69}"/>
              </a:ext>
            </a:extLst>
          </p:cNvPr>
          <p:cNvSpPr/>
          <p:nvPr/>
        </p:nvSpPr>
        <p:spPr>
          <a:xfrm rot="18899966">
            <a:off x="1608838" y="5369448"/>
            <a:ext cx="595398" cy="595398"/>
          </a:xfrm>
          <a:prstGeom prst="plus">
            <a:avLst>
              <a:gd name="adj" fmla="val 355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錯誤答案03">
            <a:extLst>
              <a:ext uri="{FF2B5EF4-FFF2-40B4-BE49-F238E27FC236}">
                <a16:creationId xmlns:a16="http://schemas.microsoft.com/office/drawing/2014/main" id="{2439EE80-2B85-4248-BEC4-63F4A63288BE}"/>
              </a:ext>
            </a:extLst>
          </p:cNvPr>
          <p:cNvSpPr/>
          <p:nvPr/>
        </p:nvSpPr>
        <p:spPr>
          <a:xfrm rot="18899966">
            <a:off x="7048866" y="5369448"/>
            <a:ext cx="595398" cy="595398"/>
          </a:xfrm>
          <a:prstGeom prst="plus">
            <a:avLst>
              <a:gd name="adj" fmla="val 355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Picture 4" descr="阴阳师联动鬼灭之刃官方表情包汇总差个炭治郎嫌弃脸看手机- 游戏资讯(游戏百科)">
            <a:extLst>
              <a:ext uri="{FF2B5EF4-FFF2-40B4-BE49-F238E27FC236}">
                <a16:creationId xmlns:a16="http://schemas.microsoft.com/office/drawing/2014/main" id="{7402E0AE-1583-4F4B-9718-3D4E61BA4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56" b="96246" l="8301" r="77051">
                        <a14:foregroundMark x1="15430" y1="10661" x2="15430" y2="10661"/>
                        <a14:foregroundMark x1="13379" y1="25225" x2="13379" y2="25225"/>
                        <a14:foregroundMark x1="14941" y1="41291" x2="14941" y2="41291"/>
                        <a14:foregroundMark x1="13574" y1="59009" x2="13574" y2="59009"/>
                        <a14:foregroundMark x1="13770" y1="73724" x2="13770" y2="73724"/>
                        <a14:foregroundMark x1="13574" y1="92793" x2="13574" y2="92793"/>
                        <a14:foregroundMark x1="29980" y1="84084" x2="29980" y2="84084"/>
                        <a14:foregroundMark x1="37012" y1="69970" x2="32813" y2="87688"/>
                        <a14:foregroundMark x1="68262" y1="65766" x2="71582" y2="84985"/>
                        <a14:foregroundMark x1="43359" y1="95195" x2="41895" y2="96396"/>
                        <a14:foregroundMark x1="51172" y1="6306" x2="47656" y2="6006"/>
                        <a14:foregroundMark x1="69043" y1="25526" x2="71582" y2="34985"/>
                        <a14:foregroundMark x1="68555" y1="51652" x2="70215" y2="64865"/>
                        <a14:foregroundMark x1="68457" y1="65165" x2="68359" y2="57658"/>
                        <a14:foregroundMark x1="75391" y1="96396" x2="75391" y2="96396"/>
                        <a14:foregroundMark x1="77051" y1="68468" x2="76660" y2="74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563"/>
          <a:stretch/>
        </p:blipFill>
        <p:spPr bwMode="auto">
          <a:xfrm>
            <a:off x="7616081" y="1102440"/>
            <a:ext cx="2139133" cy="16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想法泡泡: 雲朵 21">
            <a:extLst>
              <a:ext uri="{FF2B5EF4-FFF2-40B4-BE49-F238E27FC236}">
                <a16:creationId xmlns:a16="http://schemas.microsoft.com/office/drawing/2014/main" id="{FEC26D72-9258-46A7-86EC-5EF29276C57C}"/>
              </a:ext>
            </a:extLst>
          </p:cNvPr>
          <p:cNvSpPr/>
          <p:nvPr/>
        </p:nvSpPr>
        <p:spPr>
          <a:xfrm rot="671431">
            <a:off x="8977602" y="540735"/>
            <a:ext cx="2062979" cy="94096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我想想喔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064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答案D">
            <a:extLst>
              <a:ext uri="{FF2B5EF4-FFF2-40B4-BE49-F238E27FC236}">
                <a16:creationId xmlns:a16="http://schemas.microsoft.com/office/drawing/2014/main" id="{9B564494-9467-4C5A-9E4C-0CD1E28D841B}"/>
              </a:ext>
            </a:extLst>
          </p:cNvPr>
          <p:cNvGrpSpPr/>
          <p:nvPr/>
        </p:nvGrpSpPr>
        <p:grpSpPr>
          <a:xfrm>
            <a:off x="6289159" y="5114249"/>
            <a:ext cx="5155018" cy="1185523"/>
            <a:chOff x="1082749" y="4125421"/>
            <a:chExt cx="5155018" cy="1185523"/>
          </a:xfrm>
        </p:grpSpPr>
        <p:sp>
          <p:nvSpPr>
            <p:cNvPr id="27" name="答案方框D陰影">
              <a:extLst>
                <a:ext uri="{FF2B5EF4-FFF2-40B4-BE49-F238E27FC236}">
                  <a16:creationId xmlns:a16="http://schemas.microsoft.com/office/drawing/2014/main" id="{5E29FD17-9C67-4278-B37C-9CF0C92A1A77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答案方框D">
              <a:extLst>
                <a:ext uri="{FF2B5EF4-FFF2-40B4-BE49-F238E27FC236}">
                  <a16:creationId xmlns:a16="http://schemas.microsoft.com/office/drawing/2014/main" id="{DACBB97E-FF84-4B47-9914-3F69004A9DCF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D.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單旋翼</a:t>
              </a:r>
            </a:p>
          </p:txBody>
        </p:sp>
      </p:grpSp>
      <p:grpSp>
        <p:nvGrpSpPr>
          <p:cNvPr id="23" name="答案C">
            <a:extLst>
              <a:ext uri="{FF2B5EF4-FFF2-40B4-BE49-F238E27FC236}">
                <a16:creationId xmlns:a16="http://schemas.microsoft.com/office/drawing/2014/main" id="{BA5395B6-6149-4C22-BFD0-18EC18C977A2}"/>
              </a:ext>
            </a:extLst>
          </p:cNvPr>
          <p:cNvGrpSpPr/>
          <p:nvPr/>
        </p:nvGrpSpPr>
        <p:grpSpPr>
          <a:xfrm>
            <a:off x="940982" y="5114249"/>
            <a:ext cx="5155018" cy="1185523"/>
            <a:chOff x="1082749" y="4125421"/>
            <a:chExt cx="5155018" cy="1185523"/>
          </a:xfrm>
        </p:grpSpPr>
        <p:sp>
          <p:nvSpPr>
            <p:cNvPr id="24" name="答案方框C陰影">
              <a:extLst>
                <a:ext uri="{FF2B5EF4-FFF2-40B4-BE49-F238E27FC236}">
                  <a16:creationId xmlns:a16="http://schemas.microsoft.com/office/drawing/2014/main" id="{4310C051-01E5-44BF-BBE9-281568A42190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答案方框C">
              <a:extLst>
                <a:ext uri="{FF2B5EF4-FFF2-40B4-BE49-F238E27FC236}">
                  <a16:creationId xmlns:a16="http://schemas.microsoft.com/office/drawing/2014/main" id="{BCB13579-B0C8-4187-8F89-542DC92D1C84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C.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固定翼</a:t>
              </a:r>
            </a:p>
          </p:txBody>
        </p:sp>
      </p:grpSp>
      <p:grpSp>
        <p:nvGrpSpPr>
          <p:cNvPr id="14" name="答案B">
            <a:extLst>
              <a:ext uri="{FF2B5EF4-FFF2-40B4-BE49-F238E27FC236}">
                <a16:creationId xmlns:a16="http://schemas.microsoft.com/office/drawing/2014/main" id="{79A9970E-D7EB-4111-9488-AEF263B943EA}"/>
              </a:ext>
            </a:extLst>
          </p:cNvPr>
          <p:cNvGrpSpPr/>
          <p:nvPr/>
        </p:nvGrpSpPr>
        <p:grpSpPr>
          <a:xfrm>
            <a:off x="6289159" y="3774547"/>
            <a:ext cx="5155018" cy="1185523"/>
            <a:chOff x="1082749" y="4125421"/>
            <a:chExt cx="5155018" cy="1185523"/>
          </a:xfrm>
        </p:grpSpPr>
        <p:sp>
          <p:nvSpPr>
            <p:cNvPr id="15" name="答案方框B陰影">
              <a:extLst>
                <a:ext uri="{FF2B5EF4-FFF2-40B4-BE49-F238E27FC236}">
                  <a16:creationId xmlns:a16="http://schemas.microsoft.com/office/drawing/2014/main" id="{32FB42FE-01B8-47D5-B0DF-B25A11EED073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答案方框B">
              <a:extLst>
                <a:ext uri="{FF2B5EF4-FFF2-40B4-BE49-F238E27FC236}">
                  <a16:creationId xmlns:a16="http://schemas.microsoft.com/office/drawing/2014/main" id="{6214DE20-EED5-4D5D-BAD2-B9F83B820AC0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B.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多旋翼</a:t>
              </a:r>
            </a:p>
          </p:txBody>
        </p:sp>
      </p:grpSp>
      <p:grpSp>
        <p:nvGrpSpPr>
          <p:cNvPr id="10" name="答案A">
            <a:extLst>
              <a:ext uri="{FF2B5EF4-FFF2-40B4-BE49-F238E27FC236}">
                <a16:creationId xmlns:a16="http://schemas.microsoft.com/office/drawing/2014/main" id="{D038E48A-D1A6-4517-A681-FDBDF855DCB1}"/>
              </a:ext>
            </a:extLst>
          </p:cNvPr>
          <p:cNvGrpSpPr/>
          <p:nvPr/>
        </p:nvGrpSpPr>
        <p:grpSpPr>
          <a:xfrm>
            <a:off x="940982" y="3774547"/>
            <a:ext cx="5155018" cy="1185523"/>
            <a:chOff x="1082749" y="4125421"/>
            <a:chExt cx="5155018" cy="1185523"/>
          </a:xfrm>
        </p:grpSpPr>
        <p:sp>
          <p:nvSpPr>
            <p:cNvPr id="9" name="答案方框A陰影">
              <a:extLst>
                <a:ext uri="{FF2B5EF4-FFF2-40B4-BE49-F238E27FC236}">
                  <a16:creationId xmlns:a16="http://schemas.microsoft.com/office/drawing/2014/main" id="{A20A5390-F80C-42EA-9241-68D54532AD02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答案方框A">
              <a:extLst>
                <a:ext uri="{FF2B5EF4-FFF2-40B4-BE49-F238E27FC236}">
                  <a16:creationId xmlns:a16="http://schemas.microsoft.com/office/drawing/2014/main" id="{63E70F28-A5F2-44B0-BF40-BFC5432FEB11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A.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</a:t>
              </a:r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VTOL</a:t>
              </a:r>
              <a:endParaRPr lang="zh-TW" altLang="en-US" sz="3600" dirty="0">
                <a:latin typeface="源流明體 TTF Heavy" panose="02020900000000000000" pitchFamily="18" charset="-120"/>
                <a:ea typeface="源流明體 TTF Heavy" panose="02020900000000000000" pitchFamily="18" charset="-120"/>
              </a:endParaRPr>
            </a:p>
          </p:txBody>
        </p:sp>
      </p:grpSp>
      <p:grpSp>
        <p:nvGrpSpPr>
          <p:cNvPr id="7" name="問題">
            <a:extLst>
              <a:ext uri="{FF2B5EF4-FFF2-40B4-BE49-F238E27FC236}">
                <a16:creationId xmlns:a16="http://schemas.microsoft.com/office/drawing/2014/main" id="{4AB234D9-57C6-4200-8DCD-32993BBF652C}"/>
              </a:ext>
            </a:extLst>
          </p:cNvPr>
          <p:cNvGrpSpPr/>
          <p:nvPr/>
        </p:nvGrpSpPr>
        <p:grpSpPr>
          <a:xfrm>
            <a:off x="859465" y="691117"/>
            <a:ext cx="10473070" cy="2387009"/>
            <a:chOff x="859465" y="1041991"/>
            <a:chExt cx="10473070" cy="2387009"/>
          </a:xfrm>
        </p:grpSpPr>
        <p:sp>
          <p:nvSpPr>
            <p:cNvPr id="6" name="問題文字">
              <a:extLst>
                <a:ext uri="{FF2B5EF4-FFF2-40B4-BE49-F238E27FC236}">
                  <a16:creationId xmlns:a16="http://schemas.microsoft.com/office/drawing/2014/main" id="{B5C4E212-6EA8-4608-886A-4B00D039B4F6}"/>
                </a:ext>
              </a:extLst>
            </p:cNvPr>
            <p:cNvSpPr txBox="1"/>
            <p:nvPr/>
          </p:nvSpPr>
          <p:spPr>
            <a:xfrm>
              <a:off x="1509823" y="1265999"/>
              <a:ext cx="66358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Q</a:t>
              </a:r>
              <a:r>
                <a:rPr lang="zh-TW" altLang="en-US" sz="40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：</a:t>
              </a:r>
              <a:endParaRPr lang="en-US" altLang="zh-TW" sz="4000" dirty="0">
                <a:latin typeface="源流明體 TTF Heavy" panose="02020900000000000000" pitchFamily="18" charset="-120"/>
                <a:ea typeface="源流明體 TTF Heavy" panose="02020900000000000000" pitchFamily="18" charset="-120"/>
              </a:endParaRPr>
            </a:p>
            <a:p>
              <a:r>
                <a:rPr lang="zh-TW" altLang="en-US" sz="40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可以定點起降的無人機？</a:t>
              </a:r>
              <a:endParaRPr lang="en-US" altLang="zh-TW" sz="4000" dirty="0">
                <a:latin typeface="源流明體 TTF Heavy" panose="02020900000000000000" pitchFamily="18" charset="-120"/>
                <a:ea typeface="源流明體 TTF Heavy" panose="02020900000000000000" pitchFamily="18" charset="-120"/>
              </a:endParaRPr>
            </a:p>
          </p:txBody>
        </p:sp>
        <p:sp>
          <p:nvSpPr>
            <p:cNvPr id="5" name="問題框">
              <a:extLst>
                <a:ext uri="{FF2B5EF4-FFF2-40B4-BE49-F238E27FC236}">
                  <a16:creationId xmlns:a16="http://schemas.microsoft.com/office/drawing/2014/main" id="{A4413440-8BE6-4BA0-B8CA-2BA4B1D71E35}"/>
                </a:ext>
              </a:extLst>
            </p:cNvPr>
            <p:cNvSpPr/>
            <p:nvPr/>
          </p:nvSpPr>
          <p:spPr>
            <a:xfrm>
              <a:off x="859465" y="1041991"/>
              <a:ext cx="10473070" cy="2387009"/>
            </a:xfrm>
            <a:prstGeom prst="bracePair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32" name="正確答案">
            <a:extLst>
              <a:ext uri="{FF2B5EF4-FFF2-40B4-BE49-F238E27FC236}">
                <a16:creationId xmlns:a16="http://schemas.microsoft.com/office/drawing/2014/main" id="{9B19E6A0-D525-494D-8414-D32F89F50709}"/>
              </a:ext>
            </a:extLst>
          </p:cNvPr>
          <p:cNvSpPr/>
          <p:nvPr/>
        </p:nvSpPr>
        <p:spPr>
          <a:xfrm>
            <a:off x="7048866" y="4029746"/>
            <a:ext cx="595398" cy="595398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錯誤答案01">
            <a:extLst>
              <a:ext uri="{FF2B5EF4-FFF2-40B4-BE49-F238E27FC236}">
                <a16:creationId xmlns:a16="http://schemas.microsoft.com/office/drawing/2014/main" id="{CF012C6A-5D41-4FFB-96E0-3B0C45E5B68C}"/>
              </a:ext>
            </a:extLst>
          </p:cNvPr>
          <p:cNvSpPr/>
          <p:nvPr/>
        </p:nvSpPr>
        <p:spPr>
          <a:xfrm rot="18899966">
            <a:off x="1639097" y="4029746"/>
            <a:ext cx="595398" cy="595398"/>
          </a:xfrm>
          <a:prstGeom prst="plus">
            <a:avLst>
              <a:gd name="adj" fmla="val 355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錯誤答案02">
            <a:extLst>
              <a:ext uri="{FF2B5EF4-FFF2-40B4-BE49-F238E27FC236}">
                <a16:creationId xmlns:a16="http://schemas.microsoft.com/office/drawing/2014/main" id="{DB186249-51CD-4749-BD56-A4A3A426CB69}"/>
              </a:ext>
            </a:extLst>
          </p:cNvPr>
          <p:cNvSpPr/>
          <p:nvPr/>
        </p:nvSpPr>
        <p:spPr>
          <a:xfrm rot="18899966">
            <a:off x="1608838" y="5369448"/>
            <a:ext cx="595398" cy="595398"/>
          </a:xfrm>
          <a:prstGeom prst="plus">
            <a:avLst>
              <a:gd name="adj" fmla="val 355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4" descr="阴阳师联动鬼灭之刃官方表情包汇总差个炭治郎嫌弃脸看手机- 游戏资讯(游戏百科)">
            <a:extLst>
              <a:ext uri="{FF2B5EF4-FFF2-40B4-BE49-F238E27FC236}">
                <a16:creationId xmlns:a16="http://schemas.microsoft.com/office/drawing/2014/main" id="{B48F9ED6-C514-4B1C-8DA2-CB2648564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56" b="96246" l="8301" r="77051">
                        <a14:foregroundMark x1="15430" y1="10661" x2="15430" y2="10661"/>
                        <a14:foregroundMark x1="13379" y1="25225" x2="13379" y2="25225"/>
                        <a14:foregroundMark x1="14941" y1="41291" x2="14941" y2="41291"/>
                        <a14:foregroundMark x1="13574" y1="59009" x2="13574" y2="59009"/>
                        <a14:foregroundMark x1="13770" y1="73724" x2="13770" y2="73724"/>
                        <a14:foregroundMark x1="13574" y1="92793" x2="13574" y2="92793"/>
                        <a14:foregroundMark x1="29980" y1="84084" x2="29980" y2="84084"/>
                        <a14:foregroundMark x1="37012" y1="69970" x2="32813" y2="87688"/>
                        <a14:foregroundMark x1="68262" y1="65766" x2="71582" y2="84985"/>
                        <a14:foregroundMark x1="43359" y1="95195" x2="41895" y2="96396"/>
                        <a14:foregroundMark x1="51172" y1="6306" x2="47656" y2="6006"/>
                        <a14:foregroundMark x1="69043" y1="25526" x2="71582" y2="34985"/>
                        <a14:foregroundMark x1="68555" y1="51652" x2="70215" y2="64865"/>
                        <a14:foregroundMark x1="68457" y1="65165" x2="68359" y2="57658"/>
                        <a14:foregroundMark x1="75391" y1="96396" x2="75391" y2="96396"/>
                        <a14:foregroundMark x1="77051" y1="68468" x2="76660" y2="74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563"/>
          <a:stretch/>
        </p:blipFill>
        <p:spPr bwMode="auto">
          <a:xfrm>
            <a:off x="7726415" y="1150323"/>
            <a:ext cx="2139133" cy="16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想法泡泡: 雲朵 21">
            <a:extLst>
              <a:ext uri="{FF2B5EF4-FFF2-40B4-BE49-F238E27FC236}">
                <a16:creationId xmlns:a16="http://schemas.microsoft.com/office/drawing/2014/main" id="{ABA6FF3A-CF2C-4EEB-943F-18685CB36862}"/>
              </a:ext>
            </a:extLst>
          </p:cNvPr>
          <p:cNvSpPr/>
          <p:nvPr/>
        </p:nvSpPr>
        <p:spPr>
          <a:xfrm rot="671431">
            <a:off x="9087936" y="588618"/>
            <a:ext cx="2062979" cy="94096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我想想喔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正確答案">
            <a:extLst>
              <a:ext uri="{FF2B5EF4-FFF2-40B4-BE49-F238E27FC236}">
                <a16:creationId xmlns:a16="http://schemas.microsoft.com/office/drawing/2014/main" id="{3527E175-149D-4360-90CA-EF571BBF097A}"/>
              </a:ext>
            </a:extLst>
          </p:cNvPr>
          <p:cNvSpPr/>
          <p:nvPr/>
        </p:nvSpPr>
        <p:spPr>
          <a:xfrm>
            <a:off x="7052927" y="5347477"/>
            <a:ext cx="595398" cy="595398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6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答案D">
            <a:extLst>
              <a:ext uri="{FF2B5EF4-FFF2-40B4-BE49-F238E27FC236}">
                <a16:creationId xmlns:a16="http://schemas.microsoft.com/office/drawing/2014/main" id="{9B564494-9467-4C5A-9E4C-0CD1E28D841B}"/>
              </a:ext>
            </a:extLst>
          </p:cNvPr>
          <p:cNvGrpSpPr/>
          <p:nvPr/>
        </p:nvGrpSpPr>
        <p:grpSpPr>
          <a:xfrm>
            <a:off x="6289159" y="5114249"/>
            <a:ext cx="5155018" cy="1185523"/>
            <a:chOff x="1082749" y="4125421"/>
            <a:chExt cx="5155018" cy="1185523"/>
          </a:xfrm>
        </p:grpSpPr>
        <p:sp>
          <p:nvSpPr>
            <p:cNvPr id="27" name="答案方框D陰影">
              <a:extLst>
                <a:ext uri="{FF2B5EF4-FFF2-40B4-BE49-F238E27FC236}">
                  <a16:creationId xmlns:a16="http://schemas.microsoft.com/office/drawing/2014/main" id="{5E29FD17-9C67-4278-B37C-9CF0C92A1A77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答案方框D">
              <a:extLst>
                <a:ext uri="{FF2B5EF4-FFF2-40B4-BE49-F238E27FC236}">
                  <a16:creationId xmlns:a16="http://schemas.microsoft.com/office/drawing/2014/main" id="{DACBB97E-FF84-4B47-9914-3F69004A9DCF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 </a:t>
              </a:r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D.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操作容易</a:t>
              </a:r>
            </a:p>
          </p:txBody>
        </p:sp>
      </p:grpSp>
      <p:grpSp>
        <p:nvGrpSpPr>
          <p:cNvPr id="23" name="答案C">
            <a:extLst>
              <a:ext uri="{FF2B5EF4-FFF2-40B4-BE49-F238E27FC236}">
                <a16:creationId xmlns:a16="http://schemas.microsoft.com/office/drawing/2014/main" id="{BA5395B6-6149-4C22-BFD0-18EC18C977A2}"/>
              </a:ext>
            </a:extLst>
          </p:cNvPr>
          <p:cNvGrpSpPr/>
          <p:nvPr/>
        </p:nvGrpSpPr>
        <p:grpSpPr>
          <a:xfrm>
            <a:off x="940982" y="5114249"/>
            <a:ext cx="5155018" cy="1185523"/>
            <a:chOff x="1082749" y="4125421"/>
            <a:chExt cx="5155018" cy="1185523"/>
          </a:xfrm>
        </p:grpSpPr>
        <p:sp>
          <p:nvSpPr>
            <p:cNvPr id="24" name="答案方框C陰影">
              <a:extLst>
                <a:ext uri="{FF2B5EF4-FFF2-40B4-BE49-F238E27FC236}">
                  <a16:creationId xmlns:a16="http://schemas.microsoft.com/office/drawing/2014/main" id="{4310C051-01E5-44BF-BBE9-281568A42190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答案方框C">
              <a:extLst>
                <a:ext uri="{FF2B5EF4-FFF2-40B4-BE49-F238E27FC236}">
                  <a16:creationId xmlns:a16="http://schemas.microsoft.com/office/drawing/2014/main" id="{BCB13579-B0C8-4187-8F89-542DC92D1C84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   </a:t>
              </a:r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C.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平衡性好</a:t>
              </a:r>
            </a:p>
          </p:txBody>
        </p:sp>
      </p:grpSp>
      <p:grpSp>
        <p:nvGrpSpPr>
          <p:cNvPr id="14" name="答案B">
            <a:extLst>
              <a:ext uri="{FF2B5EF4-FFF2-40B4-BE49-F238E27FC236}">
                <a16:creationId xmlns:a16="http://schemas.microsoft.com/office/drawing/2014/main" id="{79A9970E-D7EB-4111-9488-AEF263B943EA}"/>
              </a:ext>
            </a:extLst>
          </p:cNvPr>
          <p:cNvGrpSpPr/>
          <p:nvPr/>
        </p:nvGrpSpPr>
        <p:grpSpPr>
          <a:xfrm>
            <a:off x="6289159" y="3774547"/>
            <a:ext cx="5155018" cy="1185523"/>
            <a:chOff x="1082749" y="4125421"/>
            <a:chExt cx="5155018" cy="1185523"/>
          </a:xfrm>
        </p:grpSpPr>
        <p:sp>
          <p:nvSpPr>
            <p:cNvPr id="15" name="答案方框B陰影">
              <a:extLst>
                <a:ext uri="{FF2B5EF4-FFF2-40B4-BE49-F238E27FC236}">
                  <a16:creationId xmlns:a16="http://schemas.microsoft.com/office/drawing/2014/main" id="{32FB42FE-01B8-47D5-B0DF-B25A11EED073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答案方框B">
              <a:extLst>
                <a:ext uri="{FF2B5EF4-FFF2-40B4-BE49-F238E27FC236}">
                  <a16:creationId xmlns:a16="http://schemas.microsoft.com/office/drawing/2014/main" id="{6214DE20-EED5-4D5D-BAD2-B9F83B820AC0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</a:t>
              </a:r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B.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定點起降</a:t>
              </a:r>
            </a:p>
          </p:txBody>
        </p:sp>
      </p:grpSp>
      <p:grpSp>
        <p:nvGrpSpPr>
          <p:cNvPr id="10" name="答案A">
            <a:extLst>
              <a:ext uri="{FF2B5EF4-FFF2-40B4-BE49-F238E27FC236}">
                <a16:creationId xmlns:a16="http://schemas.microsoft.com/office/drawing/2014/main" id="{D038E48A-D1A6-4517-A681-FDBDF855DCB1}"/>
              </a:ext>
            </a:extLst>
          </p:cNvPr>
          <p:cNvGrpSpPr/>
          <p:nvPr/>
        </p:nvGrpSpPr>
        <p:grpSpPr>
          <a:xfrm>
            <a:off x="940982" y="3774547"/>
            <a:ext cx="5155018" cy="1185523"/>
            <a:chOff x="1082749" y="4125421"/>
            <a:chExt cx="5155018" cy="1185523"/>
          </a:xfrm>
        </p:grpSpPr>
        <p:sp>
          <p:nvSpPr>
            <p:cNvPr id="9" name="答案方框A陰影">
              <a:extLst>
                <a:ext uri="{FF2B5EF4-FFF2-40B4-BE49-F238E27FC236}">
                  <a16:creationId xmlns:a16="http://schemas.microsoft.com/office/drawing/2014/main" id="{A20A5390-F80C-42EA-9241-68D54532AD02}"/>
                </a:ext>
              </a:extLst>
            </p:cNvPr>
            <p:cNvSpPr/>
            <p:nvPr/>
          </p:nvSpPr>
          <p:spPr>
            <a:xfrm>
              <a:off x="1224516" y="4205147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答案方框A">
              <a:extLst>
                <a:ext uri="{FF2B5EF4-FFF2-40B4-BE49-F238E27FC236}">
                  <a16:creationId xmlns:a16="http://schemas.microsoft.com/office/drawing/2014/main" id="{63E70F28-A5F2-44B0-BF40-BFC5432FEB11}"/>
                </a:ext>
              </a:extLst>
            </p:cNvPr>
            <p:cNvSpPr/>
            <p:nvPr/>
          </p:nvSpPr>
          <p:spPr>
            <a:xfrm>
              <a:off x="1082749" y="4125421"/>
              <a:ext cx="5013251" cy="110579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000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2000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2000 w 10000"/>
                <a:gd name="connsiteY5" fmla="*/ 10143 h 10143"/>
                <a:gd name="connsiteX6" fmla="*/ 0 w 10000"/>
                <a:gd name="connsiteY6" fmla="*/ 5143 h 10143"/>
                <a:gd name="connsiteX0" fmla="*/ 0 w 10000"/>
                <a:gd name="connsiteY0" fmla="*/ 5143 h 10143"/>
                <a:gd name="connsiteX1" fmla="*/ 1427 w 10000"/>
                <a:gd name="connsiteY1" fmla="*/ 143 h 10143"/>
                <a:gd name="connsiteX2" fmla="*/ 8594 w 10000"/>
                <a:gd name="connsiteY2" fmla="*/ 0 h 10143"/>
                <a:gd name="connsiteX3" fmla="*/ 10000 w 10000"/>
                <a:gd name="connsiteY3" fmla="*/ 5143 h 10143"/>
                <a:gd name="connsiteX4" fmla="*/ 8551 w 10000"/>
                <a:gd name="connsiteY4" fmla="*/ 10143 h 10143"/>
                <a:gd name="connsiteX5" fmla="*/ 1406 w 10000"/>
                <a:gd name="connsiteY5" fmla="*/ 10143 h 10143"/>
                <a:gd name="connsiteX6" fmla="*/ 0 w 10000"/>
                <a:gd name="connsiteY6" fmla="*/ 5143 h 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143">
                  <a:moveTo>
                    <a:pt x="0" y="5143"/>
                  </a:moveTo>
                  <a:lnTo>
                    <a:pt x="1427" y="143"/>
                  </a:lnTo>
                  <a:lnTo>
                    <a:pt x="8594" y="0"/>
                  </a:lnTo>
                  <a:lnTo>
                    <a:pt x="10000" y="5143"/>
                  </a:lnTo>
                  <a:lnTo>
                    <a:pt x="8551" y="10143"/>
                  </a:lnTo>
                  <a:lnTo>
                    <a:pt x="1406" y="10143"/>
                  </a:lnTo>
                  <a:lnTo>
                    <a:pt x="0" y="51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A.</a:t>
              </a:r>
              <a:r>
                <a:rPr lang="zh-TW" altLang="en-US" sz="36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 續航力佳</a:t>
              </a:r>
            </a:p>
          </p:txBody>
        </p:sp>
      </p:grpSp>
      <p:grpSp>
        <p:nvGrpSpPr>
          <p:cNvPr id="7" name="問題">
            <a:extLst>
              <a:ext uri="{FF2B5EF4-FFF2-40B4-BE49-F238E27FC236}">
                <a16:creationId xmlns:a16="http://schemas.microsoft.com/office/drawing/2014/main" id="{4AB234D9-57C6-4200-8DCD-32993BBF652C}"/>
              </a:ext>
            </a:extLst>
          </p:cNvPr>
          <p:cNvGrpSpPr/>
          <p:nvPr/>
        </p:nvGrpSpPr>
        <p:grpSpPr>
          <a:xfrm>
            <a:off x="859465" y="691117"/>
            <a:ext cx="10473070" cy="2387009"/>
            <a:chOff x="859465" y="1041991"/>
            <a:chExt cx="10473070" cy="2387009"/>
          </a:xfrm>
        </p:grpSpPr>
        <p:sp>
          <p:nvSpPr>
            <p:cNvPr id="6" name="問題文字">
              <a:extLst>
                <a:ext uri="{FF2B5EF4-FFF2-40B4-BE49-F238E27FC236}">
                  <a16:creationId xmlns:a16="http://schemas.microsoft.com/office/drawing/2014/main" id="{B5C4E212-6EA8-4608-886A-4B00D039B4F6}"/>
                </a:ext>
              </a:extLst>
            </p:cNvPr>
            <p:cNvSpPr txBox="1"/>
            <p:nvPr/>
          </p:nvSpPr>
          <p:spPr>
            <a:xfrm>
              <a:off x="1509823" y="1265999"/>
              <a:ext cx="666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Q</a:t>
              </a:r>
              <a:r>
                <a:rPr lang="zh-TW" altLang="en-US" sz="4000" dirty="0">
                  <a:latin typeface="源流明體 TTF Heavy" panose="02020900000000000000" pitchFamily="18" charset="-120"/>
                  <a:ea typeface="源流明體 TTF Heavy" panose="02020900000000000000" pitchFamily="18" charset="-120"/>
                </a:rPr>
                <a:t>：</a:t>
              </a:r>
              <a:endParaRPr lang="en-US" altLang="zh-TW" sz="4000" dirty="0">
                <a:latin typeface="源流明體 TTF Heavy" panose="02020900000000000000" pitchFamily="18" charset="-120"/>
                <a:ea typeface="源流明體 TTF Heavy" panose="02020900000000000000" pitchFamily="18" charset="-120"/>
              </a:endParaRPr>
            </a:p>
            <a:p>
              <a:r>
                <a:rPr lang="zh-TW" altLang="en-US" sz="40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多旋翼無人機的優點</a:t>
              </a:r>
              <a:r>
                <a:rPr lang="en-US" altLang="zh-TW" sz="40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" name="問題框">
              <a:extLst>
                <a:ext uri="{FF2B5EF4-FFF2-40B4-BE49-F238E27FC236}">
                  <a16:creationId xmlns:a16="http://schemas.microsoft.com/office/drawing/2014/main" id="{A4413440-8BE6-4BA0-B8CA-2BA4B1D71E35}"/>
                </a:ext>
              </a:extLst>
            </p:cNvPr>
            <p:cNvSpPr/>
            <p:nvPr/>
          </p:nvSpPr>
          <p:spPr>
            <a:xfrm>
              <a:off x="859465" y="1041991"/>
              <a:ext cx="10473070" cy="2387009"/>
            </a:xfrm>
            <a:prstGeom prst="bracePair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32" name="正確答案">
            <a:extLst>
              <a:ext uri="{FF2B5EF4-FFF2-40B4-BE49-F238E27FC236}">
                <a16:creationId xmlns:a16="http://schemas.microsoft.com/office/drawing/2014/main" id="{9B19E6A0-D525-494D-8414-D32F89F50709}"/>
              </a:ext>
            </a:extLst>
          </p:cNvPr>
          <p:cNvSpPr/>
          <p:nvPr/>
        </p:nvSpPr>
        <p:spPr>
          <a:xfrm>
            <a:off x="1639097" y="5369448"/>
            <a:ext cx="595398" cy="595398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錯誤答案01">
            <a:extLst>
              <a:ext uri="{FF2B5EF4-FFF2-40B4-BE49-F238E27FC236}">
                <a16:creationId xmlns:a16="http://schemas.microsoft.com/office/drawing/2014/main" id="{CF012C6A-5D41-4FFB-96E0-3B0C45E5B68C}"/>
              </a:ext>
            </a:extLst>
          </p:cNvPr>
          <p:cNvSpPr/>
          <p:nvPr/>
        </p:nvSpPr>
        <p:spPr>
          <a:xfrm rot="18899966">
            <a:off x="1639097" y="4029746"/>
            <a:ext cx="595398" cy="595398"/>
          </a:xfrm>
          <a:prstGeom prst="plus">
            <a:avLst>
              <a:gd name="adj" fmla="val 355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Picture 4" descr="阴阳师联动鬼灭之刃官方表情包汇总差个炭治郎嫌弃脸看手机- 游戏资讯(游戏百科)">
            <a:extLst>
              <a:ext uri="{FF2B5EF4-FFF2-40B4-BE49-F238E27FC236}">
                <a16:creationId xmlns:a16="http://schemas.microsoft.com/office/drawing/2014/main" id="{B95E5505-382A-4C5C-92BD-34E5ED50E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56" b="96246" l="8301" r="77051">
                        <a14:foregroundMark x1="15430" y1="10661" x2="15430" y2="10661"/>
                        <a14:foregroundMark x1="13379" y1="25225" x2="13379" y2="25225"/>
                        <a14:foregroundMark x1="14941" y1="41291" x2="14941" y2="41291"/>
                        <a14:foregroundMark x1="13574" y1="59009" x2="13574" y2="59009"/>
                        <a14:foregroundMark x1="13770" y1="73724" x2="13770" y2="73724"/>
                        <a14:foregroundMark x1="13574" y1="92793" x2="13574" y2="92793"/>
                        <a14:foregroundMark x1="29980" y1="84084" x2="29980" y2="84084"/>
                        <a14:foregroundMark x1="37012" y1="69970" x2="32813" y2="87688"/>
                        <a14:foregroundMark x1="68262" y1="65766" x2="71582" y2="84985"/>
                        <a14:foregroundMark x1="43359" y1="95195" x2="41895" y2="96396"/>
                        <a14:foregroundMark x1="51172" y1="6306" x2="47656" y2="6006"/>
                        <a14:foregroundMark x1="69043" y1="25526" x2="71582" y2="34985"/>
                        <a14:foregroundMark x1="68555" y1="51652" x2="70215" y2="64865"/>
                        <a14:foregroundMark x1="68457" y1="65165" x2="68359" y2="57658"/>
                        <a14:foregroundMark x1="75391" y1="96396" x2="75391" y2="96396"/>
                        <a14:foregroundMark x1="77051" y1="68468" x2="76660" y2="74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563"/>
          <a:stretch/>
        </p:blipFill>
        <p:spPr bwMode="auto">
          <a:xfrm>
            <a:off x="8171823" y="1214963"/>
            <a:ext cx="2139133" cy="16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想法泡泡: 雲朵 21">
            <a:extLst>
              <a:ext uri="{FF2B5EF4-FFF2-40B4-BE49-F238E27FC236}">
                <a16:creationId xmlns:a16="http://schemas.microsoft.com/office/drawing/2014/main" id="{CACC852D-9BA7-4CE1-8233-6F2A8CD9F754}"/>
              </a:ext>
            </a:extLst>
          </p:cNvPr>
          <p:cNvSpPr/>
          <p:nvPr/>
        </p:nvSpPr>
        <p:spPr>
          <a:xfrm rot="671431">
            <a:off x="9313085" y="356409"/>
            <a:ext cx="2062979" cy="94096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我想想喔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正確答案">
            <a:extLst>
              <a:ext uri="{FF2B5EF4-FFF2-40B4-BE49-F238E27FC236}">
                <a16:creationId xmlns:a16="http://schemas.microsoft.com/office/drawing/2014/main" id="{4D10BE28-2013-4B5D-9851-09367911F991}"/>
              </a:ext>
            </a:extLst>
          </p:cNvPr>
          <p:cNvSpPr/>
          <p:nvPr/>
        </p:nvSpPr>
        <p:spPr>
          <a:xfrm>
            <a:off x="7001116" y="4008828"/>
            <a:ext cx="595398" cy="595398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正確答案">
            <a:extLst>
              <a:ext uri="{FF2B5EF4-FFF2-40B4-BE49-F238E27FC236}">
                <a16:creationId xmlns:a16="http://schemas.microsoft.com/office/drawing/2014/main" id="{38A72075-1985-4AB1-B073-FA5E39A3FEC5}"/>
              </a:ext>
            </a:extLst>
          </p:cNvPr>
          <p:cNvSpPr/>
          <p:nvPr/>
        </p:nvSpPr>
        <p:spPr>
          <a:xfrm>
            <a:off x="7051024" y="5361458"/>
            <a:ext cx="595398" cy="595398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67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F4FE467-459B-4603-A167-4BB840117203}"/>
              </a:ext>
            </a:extLst>
          </p:cNvPr>
          <p:cNvSpPr/>
          <p:nvPr/>
        </p:nvSpPr>
        <p:spPr>
          <a:xfrm>
            <a:off x="950264" y="5333999"/>
            <a:ext cx="10761090" cy="1255641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E1344F-5515-436A-8B9D-3921B9AC7341}"/>
              </a:ext>
            </a:extLst>
          </p:cNvPr>
          <p:cNvSpPr/>
          <p:nvPr/>
        </p:nvSpPr>
        <p:spPr>
          <a:xfrm>
            <a:off x="984000" y="1043948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A10943E8-D0FF-4F95-B77F-EF3668624C0F}"/>
              </a:ext>
            </a:extLst>
          </p:cNvPr>
          <p:cNvSpPr txBox="1"/>
          <p:nvPr/>
        </p:nvSpPr>
        <p:spPr>
          <a:xfrm>
            <a:off x="886869" y="459173"/>
            <a:ext cx="530626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無人機的</a:t>
            </a:r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平衡為什麼很重要</a:t>
            </a:r>
            <a:r>
              <a:rPr lang="en-US" altLang="zh-TW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?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1DD8B2-87F8-4275-8B4E-BC33D81AAF36}"/>
              </a:ext>
            </a:extLst>
          </p:cNvPr>
          <p:cNvSpPr/>
          <p:nvPr/>
        </p:nvSpPr>
        <p:spPr>
          <a:xfrm>
            <a:off x="1119901" y="5777153"/>
            <a:ext cx="1042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https://www.facebook.com/hsieh.chitai/videos/1245023569592924?locale=zh_TW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AE2042-59EB-4434-90AF-B8818154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8" y="1288739"/>
            <a:ext cx="5112000" cy="3834000"/>
          </a:xfrm>
          <a:prstGeom prst="rect">
            <a:avLst/>
          </a:prstGeom>
        </p:spPr>
      </p:pic>
      <p:sp>
        <p:nvSpPr>
          <p:cNvPr id="11" name="文本框 2">
            <a:extLst>
              <a:ext uri="{FF2B5EF4-FFF2-40B4-BE49-F238E27FC236}">
                <a16:creationId xmlns:a16="http://schemas.microsoft.com/office/drawing/2014/main" id="{E25FFD99-D67A-458A-9DBD-1085B86E8E64}"/>
              </a:ext>
            </a:extLst>
          </p:cNvPr>
          <p:cNvSpPr txBox="1"/>
          <p:nvPr/>
        </p:nvSpPr>
        <p:spPr>
          <a:xfrm>
            <a:off x="6096001" y="1229342"/>
            <a:ext cx="5709138" cy="1908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無人機飛行的過程中常常因為重心的改變，需要調整飛行姿勢來保持「</a:t>
            </a:r>
            <a:r>
              <a:rPr lang="zh-TW" altLang="en-US" sz="5400" b="1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平衡</a:t>
            </a:r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8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四旋翼無人機的平衡秘訣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5772150" y="322970"/>
            <a:ext cx="5362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俯仰</a:t>
            </a:r>
            <a:r>
              <a:rPr lang="en-US" altLang="zh-TW" sz="3200" b="1" dirty="0"/>
              <a:t>(Pitch):</a:t>
            </a:r>
            <a:r>
              <a:rPr lang="zh-TW" altLang="en-US" sz="3200" b="1" dirty="0"/>
              <a:t>機身的前後傾斜</a:t>
            </a:r>
            <a:endParaRPr lang="en-US" altLang="zh-TW" sz="32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BD1D61-3AA2-4FEE-96EA-407D5AFA2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60" y="1576873"/>
            <a:ext cx="7969065" cy="44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1040512" y="505658"/>
            <a:ext cx="10607103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565722" y="1"/>
            <a:ext cx="3438971" cy="4075866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905662" y="505658"/>
            <a:ext cx="2759089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01</a:t>
            </a:r>
            <a:endParaRPr lang="zh-CN" altLang="en-US" sz="16600" spc="3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5157432" y="1126157"/>
            <a:ext cx="5156989" cy="9679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5000"/>
              </a:lnSpc>
            </a:pPr>
            <a:r>
              <a:rPr lang="en-US" altLang="zh-TW" sz="5400" b="1" kern="10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Codrone</a:t>
            </a:r>
            <a:r>
              <a:rPr lang="zh-TW" altLang="en-US" sz="54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相見歡</a:t>
            </a:r>
            <a:endParaRPr lang="zh-TW" altLang="zh-TW" sz="54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B8F196-FE00-A202-213F-6E6023234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4" y="3007757"/>
            <a:ext cx="5719450" cy="36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四旋翼無人機的平衡秘訣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5593681" y="344863"/>
            <a:ext cx="523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翻滾</a:t>
            </a:r>
            <a:r>
              <a:rPr lang="en-US" altLang="zh-TW" sz="3200" b="1" dirty="0"/>
              <a:t>(Roll):</a:t>
            </a:r>
            <a:r>
              <a:rPr lang="zh-TW" altLang="en-US" sz="3200" b="1" dirty="0"/>
              <a:t>機身的左右翻滾</a:t>
            </a:r>
            <a:endParaRPr lang="en-US" altLang="zh-TW" sz="32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83E55A-6F01-452D-A0D0-841B3BF6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9" y="1621988"/>
            <a:ext cx="7769621" cy="43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四旋翼無人機的平衡秘訣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5712815" y="324993"/>
            <a:ext cx="5309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偏擺</a:t>
            </a:r>
            <a:r>
              <a:rPr lang="en-US" altLang="zh-TW" sz="3200" b="1" dirty="0"/>
              <a:t>(Yaw):</a:t>
            </a:r>
            <a:r>
              <a:rPr lang="zh-TW" altLang="en-US" sz="3200" b="1" dirty="0"/>
              <a:t>機身中軸的旋轉</a:t>
            </a:r>
            <a:endParaRPr lang="en-US" altLang="zh-TW" sz="32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243707-54CE-42BF-8F76-060B80D36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73" y="1483584"/>
            <a:ext cx="8195683" cy="46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8" y="272465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四旋翼無人機的平衡秘訣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5498063" y="298203"/>
            <a:ext cx="642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油門</a:t>
            </a:r>
            <a:r>
              <a:rPr lang="en-US" altLang="zh-TW" sz="3200" b="1" dirty="0"/>
              <a:t>(Throttle):</a:t>
            </a:r>
            <a:r>
              <a:rPr lang="zh-TW" altLang="en-US" sz="3200" b="1" dirty="0"/>
              <a:t>機身的上升與下降</a:t>
            </a:r>
            <a:endParaRPr lang="en-US" altLang="zh-TW" sz="32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D06B48-0B44-4DA2-9DA7-21AD7B5B6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51" y="1322923"/>
            <a:ext cx="8529498" cy="47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8" y="272465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chemeClr val="accent6">
                      <a:lumMod val="50000"/>
                    </a:schemeClr>
                  </a:solidFill>
                </a:rPr>
                <a:t>感測飛行姿勢的電子元件</a:t>
              </a:r>
              <a:endParaRPr lang="en-US" altLang="zh-TW" sz="32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853D1E2-4F6E-4082-ABB3-FFF303801807}"/>
              </a:ext>
            </a:extLst>
          </p:cNvPr>
          <p:cNvSpPr/>
          <p:nvPr/>
        </p:nvSpPr>
        <p:spPr>
          <a:xfrm>
            <a:off x="5865528" y="298203"/>
            <a:ext cx="36263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/>
              <a:t>陀螺儀與加速度計</a:t>
            </a:r>
            <a:endParaRPr lang="zh-TW" altLang="en-US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57D3DE-5355-446B-A307-3A8A81296A51}"/>
              </a:ext>
            </a:extLst>
          </p:cNvPr>
          <p:cNvSpPr/>
          <p:nvPr/>
        </p:nvSpPr>
        <p:spPr>
          <a:xfrm>
            <a:off x="938712" y="6143729"/>
            <a:ext cx="9677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圖片來源</a:t>
            </a:r>
            <a:r>
              <a:rPr lang="en-US" altLang="zh-TW" dirty="0"/>
              <a:t>:https://www.digikey.be/nl/articles/apply-sensor-fusion-to-accelerometers-and-gyroscopes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5DA2F5C-AC01-4F52-AAE6-4A35CDA5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11" y="1662983"/>
            <a:ext cx="6512559" cy="3661049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EDEC6E4-D4D6-4BBA-A2A3-007DD30F380C}"/>
              </a:ext>
            </a:extLst>
          </p:cNvPr>
          <p:cNvSpPr/>
          <p:nvPr/>
        </p:nvSpPr>
        <p:spPr>
          <a:xfrm>
            <a:off x="3176314" y="3745123"/>
            <a:ext cx="1514956" cy="1578909"/>
          </a:xfrm>
          <a:prstGeom prst="roundRect">
            <a:avLst>
              <a:gd name="adj" fmla="val 7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47BFA62-652E-4CA8-8828-8344287B6C96}"/>
              </a:ext>
            </a:extLst>
          </p:cNvPr>
          <p:cNvSpPr/>
          <p:nvPr/>
        </p:nvSpPr>
        <p:spPr>
          <a:xfrm>
            <a:off x="7846041" y="3745123"/>
            <a:ext cx="1514956" cy="1578909"/>
          </a:xfrm>
          <a:prstGeom prst="roundRect">
            <a:avLst>
              <a:gd name="adj" fmla="val 7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4344F6-7A8F-4981-8BF3-BF40F52BF7E3}"/>
              </a:ext>
            </a:extLst>
          </p:cNvPr>
          <p:cNvSpPr/>
          <p:nvPr/>
        </p:nvSpPr>
        <p:spPr>
          <a:xfrm>
            <a:off x="10229684" y="269002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陀螺儀</a:t>
            </a:r>
            <a:endParaRPr lang="zh-TW" altLang="en-US" sz="28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8C7379-2538-4996-B5E8-94A6B2032930}"/>
              </a:ext>
            </a:extLst>
          </p:cNvPr>
          <p:cNvSpPr/>
          <p:nvPr/>
        </p:nvSpPr>
        <p:spPr>
          <a:xfrm>
            <a:off x="1096167" y="285165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加速度計</a:t>
            </a:r>
            <a:endParaRPr lang="zh-TW" altLang="en-US" sz="2800" dirty="0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F234D1A0-D9E4-4C98-ADE9-FAF5BA812C46}"/>
              </a:ext>
            </a:extLst>
          </p:cNvPr>
          <p:cNvCxnSpPr>
            <a:cxnSpLocks/>
            <a:stCxn id="15" idx="1"/>
            <a:endCxn id="18" idx="2"/>
          </p:cNvCxnSpPr>
          <p:nvPr/>
        </p:nvCxnSpPr>
        <p:spPr>
          <a:xfrm rot="10800000">
            <a:off x="1906646" y="3374874"/>
            <a:ext cx="1269668" cy="115970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E55AD0AE-4D1F-4727-9330-CE309930BF19}"/>
              </a:ext>
            </a:extLst>
          </p:cNvPr>
          <p:cNvCxnSpPr>
            <a:cxnSpLocks/>
            <a:stCxn id="16" idx="3"/>
            <a:endCxn id="17" idx="2"/>
          </p:cNvCxnSpPr>
          <p:nvPr/>
        </p:nvCxnSpPr>
        <p:spPr>
          <a:xfrm flipV="1">
            <a:off x="9360997" y="3213246"/>
            <a:ext cx="1499629" cy="132133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E089874-A23A-4B29-8B57-ADD50D850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4" b="16231"/>
          <a:stretch/>
        </p:blipFill>
        <p:spPr>
          <a:xfrm flipH="1">
            <a:off x="0" y="3444504"/>
            <a:ext cx="12192000" cy="3485245"/>
          </a:xfrm>
          <a:prstGeom prst="rect">
            <a:avLst/>
          </a:prstGeom>
        </p:spPr>
      </p:pic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7582482" y="717250"/>
            <a:ext cx="2730235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0</a:t>
            </a:r>
            <a:r>
              <a:rPr lang="en-US" altLang="zh-TW" sz="166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</a:t>
            </a:r>
            <a:endParaRPr lang="zh-CN" altLang="en-US" sz="16600" spc="3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1618921" y="1497847"/>
            <a:ext cx="5724644" cy="9679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5000"/>
              </a:lnSpc>
            </a:pPr>
            <a:r>
              <a:rPr lang="zh-TW" altLang="en-US" sz="54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平衡球的程式設計</a:t>
            </a:r>
          </a:p>
        </p:txBody>
      </p:sp>
    </p:spTree>
    <p:extLst>
      <p:ext uri="{BB962C8B-B14F-4D97-AF65-F5344CB8AC3E}">
        <p14:creationId xmlns:p14="http://schemas.microsoft.com/office/powerpoint/2010/main" val="92418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1399205" y="297122"/>
            <a:ext cx="531304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模擬飛行的平衡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2347DD-9B0A-40DE-A612-B8FD05C013EE}"/>
              </a:ext>
            </a:extLst>
          </p:cNvPr>
          <p:cNvSpPr txBox="1"/>
          <p:nvPr/>
        </p:nvSpPr>
        <p:spPr>
          <a:xfrm>
            <a:off x="2773150" y="1649182"/>
            <a:ext cx="10003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/>
              <a:t>使用</a:t>
            </a:r>
            <a:r>
              <a:rPr lang="en-US" altLang="zh-TW" sz="4000" b="1" dirty="0" err="1"/>
              <a:t>Micro:bit</a:t>
            </a:r>
            <a:r>
              <a:rPr lang="zh-TW" altLang="en-US" sz="4000" b="1" dirty="0"/>
              <a:t> </a:t>
            </a:r>
            <a:r>
              <a:rPr lang="en-US" altLang="zh-TW" sz="4000" b="1" dirty="0"/>
              <a:t>v2</a:t>
            </a:r>
            <a:r>
              <a:rPr lang="zh-TW" altLang="en-US" sz="4000" b="1" dirty="0"/>
              <a:t>上的感測元件</a:t>
            </a:r>
            <a:endParaRPr lang="en-US" altLang="zh-TW" sz="40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44FFD2-8441-4E4D-9C76-C9AD506A2178}"/>
              </a:ext>
            </a:extLst>
          </p:cNvPr>
          <p:cNvSpPr/>
          <p:nvPr/>
        </p:nvSpPr>
        <p:spPr>
          <a:xfrm>
            <a:off x="3040718" y="5971910"/>
            <a:ext cx="6311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圖片來源</a:t>
            </a:r>
            <a:r>
              <a:rPr lang="en-US" altLang="zh-TW" dirty="0"/>
              <a:t>:https://microbit.org/get-started/user-guide/overview/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091779F-C832-4A45-B688-30F291C1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469" y="2434164"/>
            <a:ext cx="4086225" cy="3400425"/>
          </a:xfrm>
          <a:prstGeom prst="rect">
            <a:avLst/>
          </a:prstGeom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17AA12-62D5-4D71-8A00-30BDC08FBE83}"/>
              </a:ext>
            </a:extLst>
          </p:cNvPr>
          <p:cNvSpPr/>
          <p:nvPr/>
        </p:nvSpPr>
        <p:spPr>
          <a:xfrm>
            <a:off x="4651821" y="4395703"/>
            <a:ext cx="603316" cy="611161"/>
          </a:xfrm>
          <a:prstGeom prst="roundRect">
            <a:avLst>
              <a:gd name="adj" fmla="val 7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583A7F-2F09-4FCE-9006-0202A2511BB8}"/>
              </a:ext>
            </a:extLst>
          </p:cNvPr>
          <p:cNvSpPr/>
          <p:nvPr/>
        </p:nvSpPr>
        <p:spPr>
          <a:xfrm>
            <a:off x="1838680" y="3250207"/>
            <a:ext cx="16209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/>
              <a:t>加速度計與</a:t>
            </a:r>
            <a:endParaRPr lang="en-US" altLang="zh-TW" sz="2800" b="1" dirty="0"/>
          </a:p>
          <a:p>
            <a:pPr algn="ctr"/>
            <a:r>
              <a:rPr lang="zh-TW" altLang="en-US" sz="2800" b="1" dirty="0"/>
              <a:t>羅盤</a:t>
            </a:r>
            <a:endParaRPr lang="zh-TW" altLang="en-US" sz="2800" dirty="0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76A574B9-FE4F-48C3-81E6-973D59BA8E7F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rot="10800000">
            <a:off x="3459637" y="3942706"/>
            <a:ext cx="1192184" cy="75857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9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1C34F88-F915-447B-A2D0-DE3D19697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402715"/>
            <a:ext cx="4000500" cy="3219450"/>
          </a:xfrm>
          <a:prstGeom prst="rect">
            <a:avLst/>
          </a:prstGeom>
        </p:spPr>
      </p:pic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984000" y="278492"/>
            <a:ext cx="728759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想一想平衡球顯示的位置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7205842" cy="1069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8167E48-55DE-4865-ADAE-646FB6E68E9C}"/>
              </a:ext>
            </a:extLst>
          </p:cNvPr>
          <p:cNvSpPr/>
          <p:nvPr/>
        </p:nvSpPr>
        <p:spPr>
          <a:xfrm>
            <a:off x="5573864" y="1656303"/>
            <a:ext cx="26633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/>
              <a:t>水平方向</a:t>
            </a:r>
            <a:r>
              <a:rPr lang="en-US" altLang="zh-TW" sz="2800" dirty="0"/>
              <a:t>(Y</a:t>
            </a:r>
            <a:r>
              <a:rPr lang="zh-TW" altLang="en-US" sz="2800" dirty="0"/>
              <a:t>軸</a:t>
            </a:r>
            <a:r>
              <a:rPr lang="en-US" altLang="zh-TW" sz="2800" dirty="0"/>
              <a:t>)</a:t>
            </a:r>
          </a:p>
          <a:p>
            <a:pPr algn="ctr"/>
            <a:r>
              <a:rPr lang="zh-TW" altLang="en-US" sz="2800" dirty="0"/>
              <a:t>編號從</a:t>
            </a:r>
            <a:r>
              <a:rPr lang="en-US" altLang="zh-TW" sz="2800" dirty="0"/>
              <a:t>0</a:t>
            </a:r>
            <a:r>
              <a:rPr lang="zh-TW" altLang="en-US" sz="2800" dirty="0"/>
              <a:t>到</a:t>
            </a:r>
            <a:r>
              <a:rPr lang="en-US" altLang="zh-TW" sz="2800" dirty="0"/>
              <a:t>4</a:t>
            </a:r>
            <a:endParaRPr lang="zh-TW" altLang="en-US" sz="2800" dirty="0"/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A6017AEB-5045-438D-993F-03EC6AA001A0}"/>
              </a:ext>
            </a:extLst>
          </p:cNvPr>
          <p:cNvCxnSpPr>
            <a:cxnSpLocks/>
          </p:cNvCxnSpPr>
          <p:nvPr/>
        </p:nvCxnSpPr>
        <p:spPr>
          <a:xfrm flipV="1">
            <a:off x="4236720" y="1991360"/>
            <a:ext cx="1280160" cy="110744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BF1F28A-D22F-4E31-AC57-D7777771941C}"/>
              </a:ext>
            </a:extLst>
          </p:cNvPr>
          <p:cNvSpPr/>
          <p:nvPr/>
        </p:nvSpPr>
        <p:spPr>
          <a:xfrm>
            <a:off x="2345500" y="2326265"/>
            <a:ext cx="1606739" cy="1585335"/>
          </a:xfrm>
          <a:prstGeom prst="roundRect">
            <a:avLst>
              <a:gd name="adj" fmla="val 7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E2A6622-7AC0-4866-A930-B4407C74E7F0}"/>
              </a:ext>
            </a:extLst>
          </p:cNvPr>
          <p:cNvCxnSpPr/>
          <p:nvPr/>
        </p:nvCxnSpPr>
        <p:spPr>
          <a:xfrm>
            <a:off x="4145280" y="2326265"/>
            <a:ext cx="0" cy="158533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26244D5-FC33-429E-93C1-3A07B1B04ED3}"/>
              </a:ext>
            </a:extLst>
          </p:cNvPr>
          <p:cNvCxnSpPr>
            <a:cxnSpLocks/>
          </p:cNvCxnSpPr>
          <p:nvPr/>
        </p:nvCxnSpPr>
        <p:spPr>
          <a:xfrm>
            <a:off x="2345500" y="4064000"/>
            <a:ext cx="1606739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2B552CA5-470D-4675-815A-2313FEC5B0A5}"/>
              </a:ext>
            </a:extLst>
          </p:cNvPr>
          <p:cNvSpPr/>
          <p:nvPr/>
        </p:nvSpPr>
        <p:spPr>
          <a:xfrm>
            <a:off x="1909641" y="5068661"/>
            <a:ext cx="26633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/>
              <a:t>垂直方向</a:t>
            </a:r>
            <a:r>
              <a:rPr lang="en-US" altLang="zh-TW" sz="2800" dirty="0"/>
              <a:t>(X</a:t>
            </a:r>
            <a:r>
              <a:rPr lang="zh-TW" altLang="en-US" sz="2800" dirty="0"/>
              <a:t>軸</a:t>
            </a:r>
            <a:r>
              <a:rPr lang="en-US" altLang="zh-TW" sz="2800" dirty="0"/>
              <a:t>)</a:t>
            </a:r>
          </a:p>
          <a:p>
            <a:pPr algn="ctr"/>
            <a:r>
              <a:rPr lang="zh-TW" altLang="en-US" sz="2800" dirty="0"/>
              <a:t>編號從</a:t>
            </a:r>
            <a:r>
              <a:rPr lang="en-US" altLang="zh-TW" sz="2800" dirty="0"/>
              <a:t>0</a:t>
            </a:r>
            <a:r>
              <a:rPr lang="zh-TW" altLang="en-US" sz="2800" dirty="0"/>
              <a:t>到</a:t>
            </a:r>
            <a:r>
              <a:rPr lang="en-US" altLang="zh-TW" sz="2800" dirty="0"/>
              <a:t>4</a:t>
            </a:r>
            <a:endParaRPr lang="zh-TW" altLang="en-US" sz="2800" dirty="0"/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0BCEAED6-F35F-4E2D-8E1E-C36FF042BFBB}"/>
              </a:ext>
            </a:extLst>
          </p:cNvPr>
          <p:cNvCxnSpPr>
            <a:cxnSpLocks/>
            <a:endCxn id="33" idx="0"/>
          </p:cNvCxnSpPr>
          <p:nvPr/>
        </p:nvCxnSpPr>
        <p:spPr>
          <a:xfrm rot="16200000" flipH="1">
            <a:off x="2738483" y="4565825"/>
            <a:ext cx="913222" cy="9244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5E8469B-70C6-404D-A0D4-3F532E7E5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292" y="1246187"/>
            <a:ext cx="3905250" cy="3095625"/>
          </a:xfrm>
          <a:prstGeom prst="rect">
            <a:avLst/>
          </a:prstGeom>
        </p:spPr>
      </p:pic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984000" y="278492"/>
            <a:ext cx="728759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想一想平衡球接收的數值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7205842" cy="1069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8167E48-55DE-4865-ADAE-646FB6E68E9C}"/>
              </a:ext>
            </a:extLst>
          </p:cNvPr>
          <p:cNvSpPr/>
          <p:nvPr/>
        </p:nvSpPr>
        <p:spPr>
          <a:xfrm>
            <a:off x="8162292" y="2951946"/>
            <a:ext cx="3145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/>
              <a:t>水平方向的加速度</a:t>
            </a: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A6017AEB-5045-438D-993F-03EC6AA001A0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 flipV="1">
            <a:off x="3952239" y="3213556"/>
            <a:ext cx="4210053" cy="29477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BF1F28A-D22F-4E31-AC57-D7777771941C}"/>
              </a:ext>
            </a:extLst>
          </p:cNvPr>
          <p:cNvSpPr/>
          <p:nvPr/>
        </p:nvSpPr>
        <p:spPr>
          <a:xfrm>
            <a:off x="3596642" y="3308260"/>
            <a:ext cx="355597" cy="400140"/>
          </a:xfrm>
          <a:prstGeom prst="roundRect">
            <a:avLst>
              <a:gd name="adj" fmla="val 799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B552CA5-470D-4675-815A-2313FEC5B0A5}"/>
              </a:ext>
            </a:extLst>
          </p:cNvPr>
          <p:cNvSpPr/>
          <p:nvPr/>
        </p:nvSpPr>
        <p:spPr>
          <a:xfrm>
            <a:off x="302561" y="1732967"/>
            <a:ext cx="26633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/>
              <a:t>垂直方向的加速度</a:t>
            </a: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0BCEAED6-F35F-4E2D-8E1E-C36FF042BFBB}"/>
              </a:ext>
            </a:extLst>
          </p:cNvPr>
          <p:cNvCxnSpPr>
            <a:cxnSpLocks/>
            <a:stCxn id="21" idx="1"/>
            <a:endCxn id="33" idx="2"/>
          </p:cNvCxnSpPr>
          <p:nvPr/>
        </p:nvCxnSpPr>
        <p:spPr>
          <a:xfrm rot="10800000">
            <a:off x="1634240" y="2687074"/>
            <a:ext cx="1962403" cy="8212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1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984000" y="278492"/>
            <a:ext cx="728759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需要變數來儲存這些數值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7205842" cy="1069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1D4A84-C32E-4D68-8A78-FFD56143674C}"/>
              </a:ext>
            </a:extLst>
          </p:cNvPr>
          <p:cNvSpPr txBox="1"/>
          <p:nvPr/>
        </p:nvSpPr>
        <p:spPr>
          <a:xfrm>
            <a:off x="1625600" y="130048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/>
              <a:t>亮點</a:t>
            </a:r>
            <a:r>
              <a:rPr lang="en-US" altLang="zh-TW" sz="4000" dirty="0"/>
              <a:t>X</a:t>
            </a:r>
            <a:r>
              <a:rPr lang="zh-TW" altLang="en-US" sz="4000" dirty="0"/>
              <a:t>軸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/>
              <a:t>亮點</a:t>
            </a:r>
            <a:r>
              <a:rPr lang="en-US" altLang="zh-TW" sz="4000" dirty="0"/>
              <a:t>Y</a:t>
            </a:r>
            <a:r>
              <a:rPr lang="zh-TW" altLang="en-US" sz="4000" dirty="0"/>
              <a:t>軸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/>
              <a:t>加速度</a:t>
            </a:r>
            <a:r>
              <a:rPr lang="en-US" altLang="zh-TW" sz="4000" dirty="0"/>
              <a:t>X</a:t>
            </a:r>
            <a:r>
              <a:rPr lang="zh-TW" altLang="en-US" sz="4000" dirty="0"/>
              <a:t>軸</a:t>
            </a:r>
            <a:endParaRPr lang="en-US" altLang="zh-TW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/>
              <a:t>加速度</a:t>
            </a:r>
            <a:r>
              <a:rPr lang="en-US" altLang="zh-TW" sz="4000" dirty="0"/>
              <a:t>Y</a:t>
            </a:r>
            <a:r>
              <a:rPr lang="zh-TW" altLang="en-US" sz="4000" dirty="0"/>
              <a:t>軸</a:t>
            </a:r>
            <a:endParaRPr lang="en-US" altLang="zh-TW" sz="4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98344D-1B5F-431D-95BD-FAA7C53FB9DE}"/>
              </a:ext>
            </a:extLst>
          </p:cNvPr>
          <p:cNvSpPr/>
          <p:nvPr/>
        </p:nvSpPr>
        <p:spPr>
          <a:xfrm>
            <a:off x="984000" y="4184481"/>
            <a:ext cx="10188826" cy="2269978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18A78C50-69B5-44D7-BF69-B00C4A2D9156}"/>
              </a:ext>
            </a:extLst>
          </p:cNvPr>
          <p:cNvSpPr txBox="1"/>
          <p:nvPr/>
        </p:nvSpPr>
        <p:spPr>
          <a:xfrm>
            <a:off x="1345124" y="4460372"/>
            <a:ext cx="9698495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變數</a:t>
            </a:r>
            <a:r>
              <a:rPr lang="en-US" altLang="zh-TW" sz="32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32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想像成可以放零用錢的錢包，爸媽給我們零用錢的時候，錢包內的錢會增加；當我們買糖果付錢後，錢包內的錢會減少。</a:t>
            </a:r>
          </a:p>
        </p:txBody>
      </p:sp>
    </p:spTree>
    <p:extLst>
      <p:ext uri="{BB962C8B-B14F-4D97-AF65-F5344CB8AC3E}">
        <p14:creationId xmlns:p14="http://schemas.microsoft.com/office/powerpoint/2010/main" val="315556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930B15D5-138B-275D-532A-87B489763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6" y="4700654"/>
            <a:ext cx="1484722" cy="14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984000" y="278492"/>
            <a:ext cx="728759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平衡球程式的思考方向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7205842" cy="1069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1D4A84-C32E-4D68-8A78-FFD56143674C}"/>
              </a:ext>
            </a:extLst>
          </p:cNvPr>
          <p:cNvSpPr txBox="1"/>
          <p:nvPr/>
        </p:nvSpPr>
        <p:spPr>
          <a:xfrm>
            <a:off x="984000" y="1277445"/>
            <a:ext cx="49442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200" dirty="0"/>
              <a:t>接受到加速度</a:t>
            </a:r>
            <a:r>
              <a:rPr lang="en-US" altLang="zh-TW" sz="3200" dirty="0"/>
              <a:t>X</a:t>
            </a:r>
            <a:r>
              <a:rPr lang="zh-TW" altLang="en-US" sz="3200" dirty="0"/>
              <a:t>軸及加速度</a:t>
            </a:r>
            <a:r>
              <a:rPr lang="en-US" altLang="zh-TW" sz="3200" dirty="0"/>
              <a:t>Y</a:t>
            </a:r>
            <a:r>
              <a:rPr lang="zh-TW" altLang="en-US" sz="3200" dirty="0"/>
              <a:t>軸的數值後</a:t>
            </a:r>
            <a:endParaRPr lang="en-US" altLang="zh-TW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200" dirty="0"/>
              <a:t>判斷加速度及顯示邊界</a:t>
            </a:r>
            <a:endParaRPr lang="en-US" altLang="zh-TW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200" dirty="0"/>
              <a:t>正向的加速度，座標數值增加</a:t>
            </a:r>
            <a:endParaRPr lang="en-US" altLang="zh-TW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200" dirty="0"/>
              <a:t>負向的加速度，座標數值減少</a:t>
            </a:r>
            <a:endParaRPr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E2637A-6327-4047-A063-E466447DE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289" y="1277445"/>
            <a:ext cx="6119145" cy="49079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A77BAC-6B57-D104-7A39-F86DF65BF70E}"/>
              </a:ext>
            </a:extLst>
          </p:cNvPr>
          <p:cNvSpPr/>
          <p:nvPr/>
        </p:nvSpPr>
        <p:spPr>
          <a:xfrm>
            <a:off x="1574276" y="5250729"/>
            <a:ext cx="4251489" cy="934647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如何增加平衡球的靈敏度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?</a:t>
            </a:r>
            <a:endParaRPr lang="zh-CN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347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鬼灭之刃无一郎表情包- 搜狗图片搜索">
            <a:extLst>
              <a:ext uri="{FF2B5EF4-FFF2-40B4-BE49-F238E27FC236}">
                <a16:creationId xmlns:a16="http://schemas.microsoft.com/office/drawing/2014/main" id="{6C87C238-F60F-4A00-A8A3-B29508004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600" l="8600" r="90000">
                        <a14:foregroundMark x1="41800" y1="88800" x2="42800" y2="96200"/>
                        <a14:foregroundMark x1="43400" y1="81200" x2="46200" y2="96200"/>
                        <a14:foregroundMark x1="46200" y1="96200" x2="46000" y2="96200"/>
                        <a14:foregroundMark x1="52800" y1="83800" x2="53151" y2="96442"/>
                        <a14:foregroundMark x1="54000" y1="89400" x2="56400" y2="94600"/>
                        <a14:foregroundMark x1="57000" y1="89400" x2="56600" y2="91800"/>
                        <a14:foregroundMark x1="46600" y1="71000" x2="35800" y2="60200"/>
                        <a14:foregroundMark x1="42800" y1="60000" x2="49000" y2="69200"/>
                        <a14:foregroundMark x1="52000" y1="54200" x2="46000" y2="53400"/>
                        <a14:foregroundMark x1="44200" y1="55000" x2="48400" y2="59200"/>
                        <a14:foregroundMark x1="49400" y1="40200" x2="53400" y2="54400"/>
                        <a14:foregroundMark x1="31650" y1="23186" x2="33400" y2="23800"/>
                        <a14:foregroundMark x1="22000" y1="19800" x2="31273" y2="23054"/>
                        <a14:foregroundMark x1="33400" y1="23800" x2="21626" y2="16803"/>
                        <a14:foregroundMark x1="14130" y1="20857" x2="19559" y2="32274"/>
                        <a14:foregroundMark x1="22583" y1="31959" x2="25917" y2="30357"/>
                        <a14:foregroundMark x1="31248" y1="23087" x2="21628" y2="16801"/>
                        <a14:foregroundMark x1="20200" y1="28400" x2="21616" y2="31232"/>
                        <a14:foregroundMark x1="62600" y1="55400" x2="65000" y2="71400"/>
                        <a14:foregroundMark x1="65000" y1="71400" x2="65200" y2="71600"/>
                        <a14:foregroundMark x1="66400" y1="63800" x2="61800" y2="78600"/>
                        <a14:foregroundMark x1="61800" y1="78600" x2="61000" y2="79000"/>
                        <a14:foregroundMark x1="66800" y1="72800" x2="65800" y2="83600"/>
                        <a14:foregroundMark x1="64000" y1="82400" x2="59400" y2="87600"/>
                        <a14:foregroundMark x1="57200" y1="87000" x2="57376" y2="96653"/>
                        <a14:foregroundMark x1="38000" y1="97400" x2="39586" y2="97431"/>
                        <a14:foregroundMark x1="39000" y1="95600" x2="44800" y2="96800"/>
                        <a14:foregroundMark x1="37800" y1="95000" x2="36400" y2="97000"/>
                        <a14:foregroundMark x1="38400" y1="95400" x2="44031" y2="96669"/>
                        <a14:foregroundMark x1="42000" y1="94200" x2="47045" y2="96907"/>
                        <a14:foregroundMark x1="39759" y1="97173" x2="31767" y2="94699"/>
                        <a14:foregroundMark x1="14000" y1="25600" x2="13000" y2="23000"/>
                        <a14:foregroundMark x1="15200" y1="21000" x2="19600" y2="18200"/>
                        <a14:backgroundMark x1="11000" y1="14400" x2="22800" y2="10600"/>
                        <a14:backgroundMark x1="15600" y1="14800" x2="7200" y2="20600"/>
                        <a14:backgroundMark x1="8800" y1="20000" x2="17688" y2="17253"/>
                        <a14:backgroundMark x1="5200" y1="12000" x2="16800" y2="14600"/>
                        <a14:backgroundMark x1="20591" y1="16082" x2="21800" y2="16600"/>
                        <a14:backgroundMark x1="16200" y1="14200" x2="19956" y2="15810"/>
                        <a14:backgroundMark x1="34200" y1="24800" x2="25400" y2="36800"/>
                        <a14:backgroundMark x1="19000" y1="33200" x2="23600" y2="37600"/>
                        <a14:backgroundMark x1="18600" y1="33200" x2="23800" y2="36800"/>
                        <a14:backgroundMark x1="19400" y1="32800" x2="19000" y2="32600"/>
                        <a14:backgroundMark x1="21600" y1="90400" x2="18400" y2="99000"/>
                        <a14:backgroundMark x1="38600" y1="98600" x2="38600" y2="98600"/>
                        <a14:backgroundMark x1="38400" y1="99200" x2="46000" y2="99800"/>
                        <a14:backgroundMark x1="64200" y1="99800" x2="48200" y2="99000"/>
                        <a14:backgroundMark x1="47800" y1="99800" x2="44400" y2="99800"/>
                        <a14:backgroundMark x1="26400" y1="93600" x2="22800" y2="99000"/>
                        <a14:backgroundMark x1="31000" y1="95400" x2="25800" y2="97200"/>
                        <a14:backgroundMark x1="30600" y1="93600" x2="28400" y2="9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679"/>
          <a:stretch/>
        </p:blipFill>
        <p:spPr bwMode="auto">
          <a:xfrm>
            <a:off x="6611683" y="1062652"/>
            <a:ext cx="5354909" cy="531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852804" y="176874"/>
            <a:ext cx="609814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如何操控無人機的飛行</a:t>
            </a:r>
            <a:r>
              <a:rPr lang="en-US" altLang="zh-TW" sz="44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?</a:t>
            </a:r>
            <a:endParaRPr lang="zh-TW" altLang="en-US" sz="54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295468" y="9863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想法泡泡: 雲朵 15">
            <a:extLst>
              <a:ext uri="{FF2B5EF4-FFF2-40B4-BE49-F238E27FC236}">
                <a16:creationId xmlns:a16="http://schemas.microsoft.com/office/drawing/2014/main" id="{8ED8B7E6-02CE-401C-9F2A-F55E8E4AFC04}"/>
              </a:ext>
            </a:extLst>
          </p:cNvPr>
          <p:cNvSpPr/>
          <p:nvPr/>
        </p:nvSpPr>
        <p:spPr>
          <a:xfrm rot="671431">
            <a:off x="7969551" y="368357"/>
            <a:ext cx="3984557" cy="192385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只要無人機與遙控器建立無線連結，就可以</a:t>
            </a:r>
            <a:r>
              <a:rPr lang="zh-TW" altLang="en-US" sz="2000" b="1" dirty="0">
                <a:solidFill>
                  <a:srgbClr val="FF0000"/>
                </a:solidFill>
              </a:rPr>
              <a:t>控制無人機</a:t>
            </a:r>
            <a:r>
              <a:rPr lang="zh-TW" altLang="en-US" sz="2000" b="1" dirty="0"/>
              <a:t>了嗎</a:t>
            </a:r>
            <a:r>
              <a:rPr lang="en-US" altLang="zh-TW" sz="2000" b="1" dirty="0"/>
              <a:t>?</a:t>
            </a:r>
          </a:p>
          <a:p>
            <a:pPr algn="ctr"/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580E23-D8B9-E705-B001-766BDE55A188}"/>
              </a:ext>
            </a:extLst>
          </p:cNvPr>
          <p:cNvSpPr txBox="1"/>
          <p:nvPr/>
        </p:nvSpPr>
        <p:spPr>
          <a:xfrm>
            <a:off x="1899138" y="6301827"/>
            <a:ext cx="1939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/>
              <a:t>專用遙控器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EB0A8F4-0610-6C80-CE7C-E2E4881EB474}"/>
              </a:ext>
            </a:extLst>
          </p:cNvPr>
          <p:cNvSpPr txBox="1"/>
          <p:nvPr/>
        </p:nvSpPr>
        <p:spPr>
          <a:xfrm>
            <a:off x="4097375" y="6301827"/>
            <a:ext cx="1939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/>
              <a:t>行動載具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05E87ED-7CCE-BC71-17B3-242D1A84E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6" y="1457557"/>
            <a:ext cx="4663548" cy="46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984000" y="278492"/>
            <a:ext cx="728759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飛行姿勢探索遊戲</a:t>
            </a:r>
            <a:endParaRPr lang="en-US" altLang="zh-TW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7205842" cy="1069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1D4A84-C32E-4D68-8A78-FFD56143674C}"/>
              </a:ext>
            </a:extLst>
          </p:cNvPr>
          <p:cNvSpPr txBox="1"/>
          <p:nvPr/>
        </p:nvSpPr>
        <p:spPr>
          <a:xfrm>
            <a:off x="984000" y="1277445"/>
            <a:ext cx="6519736" cy="222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/>
              <a:t>將平衡球以橡皮筋固定在機架上</a:t>
            </a:r>
            <a:endParaRPr lang="en-US" altLang="zh-TW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/>
              <a:t>當螢幕出現飛行姿勢口訣時，畫出平衡球的亮點位置</a:t>
            </a:r>
            <a:endParaRPr lang="en-US" altLang="zh-TW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3EB941-BC84-66AC-B6FD-49C1A0AEA6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8" t="22131" r="17198" b="13128"/>
          <a:stretch/>
        </p:blipFill>
        <p:spPr>
          <a:xfrm>
            <a:off x="7998241" y="1277445"/>
            <a:ext cx="3209759" cy="28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2190630" y="1979629"/>
            <a:ext cx="7205842" cy="2406089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b="1" spc="6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姿勢口訣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95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文框 8"/>
          <p:cNvSpPr/>
          <p:nvPr/>
        </p:nvSpPr>
        <p:spPr>
          <a:xfrm>
            <a:off x="-3902" y="-5805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-3902" y="1103092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-3902" y="2264235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-3902" y="3425378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图文框 12"/>
          <p:cNvSpPr/>
          <p:nvPr/>
        </p:nvSpPr>
        <p:spPr>
          <a:xfrm>
            <a:off x="-3902" y="458652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-3902" y="5747664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11030852" y="-4354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11030852" y="1117607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11030852" y="2278750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11030852" y="3439893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图文框 20"/>
          <p:cNvSpPr/>
          <p:nvPr/>
        </p:nvSpPr>
        <p:spPr>
          <a:xfrm>
            <a:off x="11030852" y="460103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图文框 21"/>
          <p:cNvSpPr/>
          <p:nvPr/>
        </p:nvSpPr>
        <p:spPr>
          <a:xfrm>
            <a:off x="11030852" y="5762179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57246" y="0"/>
            <a:ext cx="9873606" cy="6858000"/>
          </a:xfrm>
          <a:prstGeom prst="rect">
            <a:avLst/>
          </a:prstGeom>
          <a:gradFill>
            <a:gsLst>
              <a:gs pos="100000">
                <a:srgbClr val="8E8754"/>
              </a:gs>
              <a:gs pos="0">
                <a:srgbClr val="B4AF8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870859" y="3425378"/>
            <a:ext cx="10533883" cy="1451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096000" y="-14513"/>
            <a:ext cx="0" cy="6908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055257" y="388257"/>
            <a:ext cx="6081486" cy="6081486"/>
            <a:chOff x="3055257" y="388257"/>
            <a:chExt cx="6081486" cy="6081486"/>
          </a:xfrm>
        </p:grpSpPr>
        <p:sp>
          <p:nvSpPr>
            <p:cNvPr id="31" name="椭圆 30"/>
            <p:cNvSpPr/>
            <p:nvPr/>
          </p:nvSpPr>
          <p:spPr>
            <a:xfrm>
              <a:off x="3055257" y="388257"/>
              <a:ext cx="6081486" cy="60814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715658" y="1048658"/>
              <a:ext cx="4760686" cy="47606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70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37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cut/>
      </p:transition>
    </mc:Choice>
    <mc:Fallback xmlns="">
      <p:transition spd="slow" advClick="0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文框 8"/>
          <p:cNvSpPr/>
          <p:nvPr/>
        </p:nvSpPr>
        <p:spPr>
          <a:xfrm>
            <a:off x="-3902" y="-5805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-3902" y="1103092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-3902" y="2264235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-3902" y="3425378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图文框 12"/>
          <p:cNvSpPr/>
          <p:nvPr/>
        </p:nvSpPr>
        <p:spPr>
          <a:xfrm>
            <a:off x="-3902" y="458652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-3902" y="5747664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11030852" y="-4354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11030852" y="1117607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11030852" y="2278750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11030852" y="3439893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图文框 20"/>
          <p:cNvSpPr/>
          <p:nvPr/>
        </p:nvSpPr>
        <p:spPr>
          <a:xfrm>
            <a:off x="11030852" y="460103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图文框 21"/>
          <p:cNvSpPr/>
          <p:nvPr/>
        </p:nvSpPr>
        <p:spPr>
          <a:xfrm>
            <a:off x="11030852" y="5762179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7246" y="0"/>
            <a:ext cx="9873606" cy="6858000"/>
          </a:xfrm>
          <a:prstGeom prst="rect">
            <a:avLst/>
          </a:prstGeom>
          <a:gradFill>
            <a:gsLst>
              <a:gs pos="100000">
                <a:srgbClr val="8E8754"/>
              </a:gs>
              <a:gs pos="0">
                <a:srgbClr val="B4AF8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870859" y="3425378"/>
            <a:ext cx="10533883" cy="1451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96000" y="-14513"/>
            <a:ext cx="0" cy="6908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055257" y="388257"/>
            <a:ext cx="6081486" cy="6081486"/>
            <a:chOff x="3055257" y="388257"/>
            <a:chExt cx="6081486" cy="6081486"/>
          </a:xfrm>
        </p:grpSpPr>
        <p:sp>
          <p:nvSpPr>
            <p:cNvPr id="24" name="椭圆 23"/>
            <p:cNvSpPr/>
            <p:nvPr/>
          </p:nvSpPr>
          <p:spPr>
            <a:xfrm>
              <a:off x="3055257" y="388257"/>
              <a:ext cx="6081486" cy="60814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715658" y="1048658"/>
              <a:ext cx="4760686" cy="47606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70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37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prism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2090417" y="494911"/>
            <a:ext cx="7839715" cy="2406089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b="1" dirty="0">
                <a:solidFill>
                  <a:schemeClr val="bg2">
                    <a:lumMod val="10000"/>
                  </a:schemeClr>
                </a:solidFill>
              </a:rPr>
              <a:t>俯仰</a:t>
            </a:r>
            <a:r>
              <a:rPr lang="en-US" altLang="zh-TW" sz="9600" b="1" dirty="0">
                <a:solidFill>
                  <a:schemeClr val="bg2">
                    <a:lumMod val="10000"/>
                  </a:schemeClr>
                </a:solidFill>
              </a:rPr>
              <a:t>(Pitch)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CA9DDB-F9E4-FA9F-9887-D5E266167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17" y="3023549"/>
            <a:ext cx="7758484" cy="1701154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333BED6D-0EE8-7F7C-FEA8-BC44AFAA1D3D}"/>
              </a:ext>
            </a:extLst>
          </p:cNvPr>
          <p:cNvSpPr/>
          <p:nvPr/>
        </p:nvSpPr>
        <p:spPr>
          <a:xfrm flipH="1">
            <a:off x="2090416" y="4798043"/>
            <a:ext cx="3676679" cy="1508288"/>
          </a:xfrm>
          <a:prstGeom prst="rightArrow">
            <a:avLst>
              <a:gd name="adj1" fmla="val 7875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/>
              <a:t>俯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DC97B1D-8644-FF04-8097-446E866C2D93}"/>
              </a:ext>
            </a:extLst>
          </p:cNvPr>
          <p:cNvSpPr/>
          <p:nvPr/>
        </p:nvSpPr>
        <p:spPr>
          <a:xfrm>
            <a:off x="6253455" y="4798043"/>
            <a:ext cx="3595446" cy="1508288"/>
          </a:xfrm>
          <a:prstGeom prst="rightArrow">
            <a:avLst>
              <a:gd name="adj1" fmla="val 7875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/>
              <a:t>仰</a:t>
            </a:r>
          </a:p>
        </p:txBody>
      </p:sp>
    </p:spTree>
    <p:extLst>
      <p:ext uri="{BB962C8B-B14F-4D97-AF65-F5344CB8AC3E}">
        <p14:creationId xmlns:p14="http://schemas.microsoft.com/office/powerpoint/2010/main" val="31219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cut/>
      </p:transition>
    </mc:Choice>
    <mc:Fallback xmlns="">
      <p:transition spd="slow" advClick="0" advTm="2000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文框 8"/>
          <p:cNvSpPr/>
          <p:nvPr/>
        </p:nvSpPr>
        <p:spPr>
          <a:xfrm>
            <a:off x="-3902" y="-5805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-3902" y="1103092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-3902" y="2264235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-3902" y="3425378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图文框 12"/>
          <p:cNvSpPr/>
          <p:nvPr/>
        </p:nvSpPr>
        <p:spPr>
          <a:xfrm>
            <a:off x="-3902" y="458652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-3902" y="5747664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11030852" y="-4354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11030852" y="1117607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11030852" y="2278750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11030852" y="3439893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图文框 20"/>
          <p:cNvSpPr/>
          <p:nvPr/>
        </p:nvSpPr>
        <p:spPr>
          <a:xfrm>
            <a:off x="11030852" y="460103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图文框 21"/>
          <p:cNvSpPr/>
          <p:nvPr/>
        </p:nvSpPr>
        <p:spPr>
          <a:xfrm>
            <a:off x="11030852" y="5762179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7246" y="0"/>
            <a:ext cx="9873606" cy="6858000"/>
          </a:xfrm>
          <a:prstGeom prst="rect">
            <a:avLst/>
          </a:prstGeom>
          <a:gradFill>
            <a:gsLst>
              <a:gs pos="100000">
                <a:srgbClr val="8E8754"/>
              </a:gs>
              <a:gs pos="0">
                <a:srgbClr val="B4AF8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870859" y="3425378"/>
            <a:ext cx="10533883" cy="1451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96000" y="-14513"/>
            <a:ext cx="0" cy="6908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055257" y="388257"/>
            <a:ext cx="6081486" cy="6081486"/>
            <a:chOff x="3055257" y="388257"/>
            <a:chExt cx="6081486" cy="6081486"/>
          </a:xfrm>
        </p:grpSpPr>
        <p:sp>
          <p:nvSpPr>
            <p:cNvPr id="24" name="椭圆 23"/>
            <p:cNvSpPr/>
            <p:nvPr/>
          </p:nvSpPr>
          <p:spPr>
            <a:xfrm>
              <a:off x="3055257" y="388257"/>
              <a:ext cx="6081486" cy="60814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715658" y="1048658"/>
              <a:ext cx="4760686" cy="47606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70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37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56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prism dir="u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2090417" y="494911"/>
            <a:ext cx="7839715" cy="2406089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b="1" dirty="0">
                <a:solidFill>
                  <a:schemeClr val="bg2">
                    <a:lumMod val="10000"/>
                  </a:schemeClr>
                </a:solidFill>
              </a:rPr>
              <a:t>翻滾</a:t>
            </a:r>
            <a:r>
              <a:rPr lang="en-US" altLang="zh-TW" sz="9600" b="1" dirty="0">
                <a:solidFill>
                  <a:schemeClr val="bg2">
                    <a:lumMod val="10000"/>
                  </a:schemeClr>
                </a:solidFill>
              </a:rPr>
              <a:t>(Roll)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333BED6D-0EE8-7F7C-FEA8-BC44AFAA1D3D}"/>
              </a:ext>
            </a:extLst>
          </p:cNvPr>
          <p:cNvSpPr/>
          <p:nvPr/>
        </p:nvSpPr>
        <p:spPr>
          <a:xfrm flipH="1">
            <a:off x="2090416" y="4798043"/>
            <a:ext cx="3676679" cy="1508288"/>
          </a:xfrm>
          <a:prstGeom prst="rightArrow">
            <a:avLst>
              <a:gd name="adj1" fmla="val 7875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/>
              <a:t>左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DC97B1D-8644-FF04-8097-446E866C2D93}"/>
              </a:ext>
            </a:extLst>
          </p:cNvPr>
          <p:cNvSpPr/>
          <p:nvPr/>
        </p:nvSpPr>
        <p:spPr>
          <a:xfrm>
            <a:off x="6253455" y="4798043"/>
            <a:ext cx="3595446" cy="1508288"/>
          </a:xfrm>
          <a:prstGeom prst="rightArrow">
            <a:avLst>
              <a:gd name="adj1" fmla="val 7875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/>
              <a:t>右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890970-CF71-CB37-DF91-3A817213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16" y="3055430"/>
            <a:ext cx="7839715" cy="15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cut/>
      </p:transition>
    </mc:Choice>
    <mc:Fallback xmlns="">
      <p:transition spd="slow" advClick="0" advTm="3000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文框 8"/>
          <p:cNvSpPr/>
          <p:nvPr/>
        </p:nvSpPr>
        <p:spPr>
          <a:xfrm>
            <a:off x="-3902" y="-5805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-3902" y="1103092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-3902" y="2264235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-3902" y="3425378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图文框 12"/>
          <p:cNvSpPr/>
          <p:nvPr/>
        </p:nvSpPr>
        <p:spPr>
          <a:xfrm>
            <a:off x="-3902" y="458652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-3902" y="5747664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11030852" y="-4354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11030852" y="1117607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11030852" y="2278750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11030852" y="3439893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图文框 20"/>
          <p:cNvSpPr/>
          <p:nvPr/>
        </p:nvSpPr>
        <p:spPr>
          <a:xfrm>
            <a:off x="11030852" y="460103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图文框 21"/>
          <p:cNvSpPr/>
          <p:nvPr/>
        </p:nvSpPr>
        <p:spPr>
          <a:xfrm>
            <a:off x="11030852" y="5762179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7246" y="0"/>
            <a:ext cx="9873606" cy="6858000"/>
          </a:xfrm>
          <a:prstGeom prst="rect">
            <a:avLst/>
          </a:prstGeom>
          <a:gradFill>
            <a:gsLst>
              <a:gs pos="100000">
                <a:srgbClr val="8E8754"/>
              </a:gs>
              <a:gs pos="0">
                <a:srgbClr val="B4AF8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870859" y="3425378"/>
            <a:ext cx="10533883" cy="1451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96000" y="-14513"/>
            <a:ext cx="0" cy="6908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055257" y="388257"/>
            <a:ext cx="6081486" cy="6081486"/>
            <a:chOff x="3055257" y="388257"/>
            <a:chExt cx="6081486" cy="6081486"/>
          </a:xfrm>
        </p:grpSpPr>
        <p:sp>
          <p:nvSpPr>
            <p:cNvPr id="24" name="椭圆 23"/>
            <p:cNvSpPr/>
            <p:nvPr/>
          </p:nvSpPr>
          <p:spPr>
            <a:xfrm>
              <a:off x="3055257" y="388257"/>
              <a:ext cx="6081486" cy="60814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715658" y="1048658"/>
              <a:ext cx="4760686" cy="47606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70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37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7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prism dir="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1271268" y="1076130"/>
            <a:ext cx="3391536" cy="4705739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b="1" dirty="0">
                <a:solidFill>
                  <a:schemeClr val="bg2">
                    <a:lumMod val="10000"/>
                  </a:schemeClr>
                </a:solidFill>
              </a:rPr>
              <a:t>偏擺</a:t>
            </a:r>
            <a:r>
              <a:rPr lang="en-US" altLang="zh-TW" sz="9600" b="1" dirty="0">
                <a:solidFill>
                  <a:schemeClr val="bg2">
                    <a:lumMod val="10000"/>
                  </a:schemeClr>
                </a:solidFill>
              </a:rPr>
              <a:t>(Yaw)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DC97B1D-8644-FF04-8097-446E866C2D93}"/>
              </a:ext>
            </a:extLst>
          </p:cNvPr>
          <p:cNvSpPr/>
          <p:nvPr/>
        </p:nvSpPr>
        <p:spPr>
          <a:xfrm>
            <a:off x="8343899" y="1473232"/>
            <a:ext cx="2657505" cy="1508288"/>
          </a:xfrm>
          <a:prstGeom prst="rightArrow">
            <a:avLst>
              <a:gd name="adj1" fmla="val 7875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/>
              <a:t>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7C270D-FCFE-C0EF-0A30-7A1831256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64" y="1076131"/>
            <a:ext cx="3391535" cy="4705738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1CD5ABD3-9E8C-7140-F372-4F295B6220CF}"/>
              </a:ext>
            </a:extLst>
          </p:cNvPr>
          <p:cNvSpPr/>
          <p:nvPr/>
        </p:nvSpPr>
        <p:spPr>
          <a:xfrm flipH="1">
            <a:off x="8343899" y="3895920"/>
            <a:ext cx="2566745" cy="1508288"/>
          </a:xfrm>
          <a:prstGeom prst="rightArrow">
            <a:avLst>
              <a:gd name="adj1" fmla="val 7875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b="1" dirty="0"/>
              <a:t>逆</a:t>
            </a:r>
          </a:p>
        </p:txBody>
      </p:sp>
    </p:spTree>
    <p:extLst>
      <p:ext uri="{BB962C8B-B14F-4D97-AF65-F5344CB8AC3E}">
        <p14:creationId xmlns:p14="http://schemas.microsoft.com/office/powerpoint/2010/main" val="24729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cut/>
      </p:transition>
    </mc:Choice>
    <mc:Fallback xmlns="">
      <p:transition spd="slow" advClick="0" advTm="2000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文框 8"/>
          <p:cNvSpPr/>
          <p:nvPr/>
        </p:nvSpPr>
        <p:spPr>
          <a:xfrm>
            <a:off x="-3902" y="-5805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-3902" y="1103092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-3902" y="2264235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-3902" y="3425378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图文框 12"/>
          <p:cNvSpPr/>
          <p:nvPr/>
        </p:nvSpPr>
        <p:spPr>
          <a:xfrm>
            <a:off x="-3902" y="458652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-3902" y="5747664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11030852" y="-4354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11030852" y="1117607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11030852" y="2278750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11030852" y="3439893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图文框 20"/>
          <p:cNvSpPr/>
          <p:nvPr/>
        </p:nvSpPr>
        <p:spPr>
          <a:xfrm>
            <a:off x="11030852" y="460103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图文框 21"/>
          <p:cNvSpPr/>
          <p:nvPr/>
        </p:nvSpPr>
        <p:spPr>
          <a:xfrm>
            <a:off x="11030852" y="5762179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7246" y="0"/>
            <a:ext cx="9873606" cy="6858000"/>
          </a:xfrm>
          <a:prstGeom prst="rect">
            <a:avLst/>
          </a:prstGeom>
          <a:gradFill>
            <a:gsLst>
              <a:gs pos="100000">
                <a:srgbClr val="8E8754"/>
              </a:gs>
              <a:gs pos="0">
                <a:srgbClr val="B4AF8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870859" y="3425378"/>
            <a:ext cx="10533883" cy="1451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96000" y="-14513"/>
            <a:ext cx="0" cy="6908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055257" y="388257"/>
            <a:ext cx="6081486" cy="6081486"/>
            <a:chOff x="3055257" y="388257"/>
            <a:chExt cx="6081486" cy="6081486"/>
          </a:xfrm>
        </p:grpSpPr>
        <p:sp>
          <p:nvSpPr>
            <p:cNvPr id="24" name="椭圆 23"/>
            <p:cNvSpPr/>
            <p:nvPr/>
          </p:nvSpPr>
          <p:spPr>
            <a:xfrm>
              <a:off x="3055257" y="388257"/>
              <a:ext cx="6081486" cy="60814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715658" y="1048658"/>
              <a:ext cx="4760686" cy="47606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70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37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2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prism dir="d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852804" y="136682"/>
            <a:ext cx="1152091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5400" b="1" spc="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CoDrone</a:t>
            </a:r>
            <a:r>
              <a:rPr lang="en-US" altLang="zh-TW" sz="54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54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的模擬飛行</a:t>
            </a:r>
            <a:r>
              <a:rPr lang="en-US" altLang="zh-TW" sz="54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54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使用鍵盤</a:t>
            </a:r>
            <a:r>
              <a:rPr lang="en-US" altLang="zh-TW" sz="54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TW" altLang="en-US" sz="54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4411965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5527161" y="986379"/>
            <a:ext cx="6571054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F4ABE5-2EA2-F9C9-A112-D66EB514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719" y="1277757"/>
            <a:ext cx="8723156" cy="532750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54106D3-9192-CFFF-6671-4C8ED1962437}"/>
              </a:ext>
            </a:extLst>
          </p:cNvPr>
          <p:cNvSpPr/>
          <p:nvPr/>
        </p:nvSpPr>
        <p:spPr>
          <a:xfrm>
            <a:off x="3446584" y="1472307"/>
            <a:ext cx="1306286" cy="3154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36E368-8858-A104-932E-0168359C2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72" y="2089518"/>
            <a:ext cx="1467055" cy="1438476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9D81729-EB7A-4551-C451-82DCDE6A882E}"/>
              </a:ext>
            </a:extLst>
          </p:cNvPr>
          <p:cNvSpPr/>
          <p:nvPr/>
        </p:nvSpPr>
        <p:spPr>
          <a:xfrm>
            <a:off x="250473" y="2788660"/>
            <a:ext cx="1467054" cy="3154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159D14C9-2DA9-21C6-6983-8AD343BC3B4D}"/>
              </a:ext>
            </a:extLst>
          </p:cNvPr>
          <p:cNvCxnSpPr>
            <a:stCxn id="10" idx="3"/>
            <a:endCxn id="4" idx="2"/>
          </p:cNvCxnSpPr>
          <p:nvPr/>
        </p:nvCxnSpPr>
        <p:spPr>
          <a:xfrm flipV="1">
            <a:off x="1717527" y="1787732"/>
            <a:ext cx="2382200" cy="11586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CBE161-07AD-0747-E6E7-B9876C852BD5}"/>
              </a:ext>
            </a:extLst>
          </p:cNvPr>
          <p:cNvSpPr txBox="1"/>
          <p:nvPr/>
        </p:nvSpPr>
        <p:spPr>
          <a:xfrm>
            <a:off x="0" y="3618346"/>
            <a:ext cx="2019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選擇</a:t>
            </a:r>
            <a:r>
              <a:rPr lang="en-US" altLang="zh-TW" dirty="0" err="1"/>
              <a:t>CoDrone</a:t>
            </a:r>
            <a:r>
              <a:rPr lang="zh-TW" altLang="en-US" dirty="0"/>
              <a:t>的無人機型號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3122D9C-E2BA-4DC0-93CF-AC24D2CB8DA9}"/>
              </a:ext>
            </a:extLst>
          </p:cNvPr>
          <p:cNvSpPr/>
          <p:nvPr/>
        </p:nvSpPr>
        <p:spPr>
          <a:xfrm>
            <a:off x="9336594" y="1476232"/>
            <a:ext cx="1306286" cy="3154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7C5B49-4029-1063-2C0F-B9064967DC14}"/>
              </a:ext>
            </a:extLst>
          </p:cNvPr>
          <p:cNvSpPr txBox="1"/>
          <p:nvPr/>
        </p:nvSpPr>
        <p:spPr>
          <a:xfrm>
            <a:off x="10906655" y="1945121"/>
            <a:ext cx="111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進入模擬飛行畫面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2A7FFF58-514F-9E69-A56E-5F5E66E0CD6F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10642880" y="1633945"/>
            <a:ext cx="819362" cy="3111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454523" y="1590773"/>
            <a:ext cx="5844618" cy="3676454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b="1" dirty="0">
                <a:solidFill>
                  <a:schemeClr val="bg2">
                    <a:lumMod val="10000"/>
                  </a:schemeClr>
                </a:solidFill>
              </a:rPr>
              <a:t>油門</a:t>
            </a:r>
            <a:r>
              <a:rPr lang="en-US" altLang="zh-TW" sz="9600" b="1" dirty="0">
                <a:solidFill>
                  <a:schemeClr val="bg2">
                    <a:lumMod val="10000"/>
                  </a:schemeClr>
                </a:solidFill>
              </a:rPr>
              <a:t>(Throttle)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02C655-58D6-C33C-3288-3BFEA26A4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50" y="1590774"/>
            <a:ext cx="3760502" cy="3676454"/>
          </a:xfrm>
          <a:prstGeom prst="rect">
            <a:avLst/>
          </a:prstGeom>
        </p:spPr>
      </p:pic>
      <p:sp>
        <p:nvSpPr>
          <p:cNvPr id="2" name="箭號: 向下 1">
            <a:extLst>
              <a:ext uri="{FF2B5EF4-FFF2-40B4-BE49-F238E27FC236}">
                <a16:creationId xmlns:a16="http://schemas.microsoft.com/office/drawing/2014/main" id="{6B224529-1DE8-76B3-6160-4347974C9C47}"/>
              </a:ext>
            </a:extLst>
          </p:cNvPr>
          <p:cNvSpPr/>
          <p:nvPr/>
        </p:nvSpPr>
        <p:spPr>
          <a:xfrm>
            <a:off x="10285749" y="3523268"/>
            <a:ext cx="1659118" cy="1602557"/>
          </a:xfrm>
          <a:prstGeom prst="downArrow">
            <a:avLst>
              <a:gd name="adj1" fmla="val 7159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下</a:t>
            </a:r>
          </a:p>
        </p:txBody>
      </p:sp>
      <p:sp>
        <p:nvSpPr>
          <p:cNvPr id="3" name="箭號: 向上 2">
            <a:extLst>
              <a:ext uri="{FF2B5EF4-FFF2-40B4-BE49-F238E27FC236}">
                <a16:creationId xmlns:a16="http://schemas.microsoft.com/office/drawing/2014/main" id="{0BFB8692-2F77-E5B5-B488-5A20DDC74383}"/>
              </a:ext>
            </a:extLst>
          </p:cNvPr>
          <p:cNvSpPr/>
          <p:nvPr/>
        </p:nvSpPr>
        <p:spPr>
          <a:xfrm>
            <a:off x="10285749" y="1703894"/>
            <a:ext cx="1659118" cy="1602557"/>
          </a:xfrm>
          <a:prstGeom prst="upArrow">
            <a:avLst>
              <a:gd name="adj1" fmla="val 64445"/>
              <a:gd name="adj2" fmla="val 49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95462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cut/>
      </p:transition>
    </mc:Choice>
    <mc:Fallback xmlns="">
      <p:transition spd="slow" advClick="0" advTm="2000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文框 8"/>
          <p:cNvSpPr/>
          <p:nvPr/>
        </p:nvSpPr>
        <p:spPr>
          <a:xfrm>
            <a:off x="-3902" y="-5805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-3902" y="1103092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-3902" y="2264235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-3902" y="3425378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图文框 12"/>
          <p:cNvSpPr/>
          <p:nvPr/>
        </p:nvSpPr>
        <p:spPr>
          <a:xfrm>
            <a:off x="-3902" y="458652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-3902" y="5747664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11030852" y="-43541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11030852" y="1117607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11030852" y="2278750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11030852" y="3439893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图文框 20"/>
          <p:cNvSpPr/>
          <p:nvPr/>
        </p:nvSpPr>
        <p:spPr>
          <a:xfrm>
            <a:off x="11030852" y="4601036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图文框 21"/>
          <p:cNvSpPr/>
          <p:nvPr/>
        </p:nvSpPr>
        <p:spPr>
          <a:xfrm>
            <a:off x="11030852" y="5762179"/>
            <a:ext cx="1161148" cy="1161148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7246" y="0"/>
            <a:ext cx="9873606" cy="6858000"/>
          </a:xfrm>
          <a:prstGeom prst="rect">
            <a:avLst/>
          </a:prstGeom>
          <a:gradFill>
            <a:gsLst>
              <a:gs pos="100000">
                <a:srgbClr val="8E8754"/>
              </a:gs>
              <a:gs pos="0">
                <a:srgbClr val="B4AF8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870859" y="3425378"/>
            <a:ext cx="10533883" cy="1451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096000" y="-14513"/>
            <a:ext cx="0" cy="6908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055257" y="388257"/>
            <a:ext cx="6081486" cy="6081486"/>
            <a:chOff x="3055257" y="388257"/>
            <a:chExt cx="6081486" cy="6081486"/>
          </a:xfrm>
        </p:grpSpPr>
        <p:sp>
          <p:nvSpPr>
            <p:cNvPr id="24" name="椭圆 23"/>
            <p:cNvSpPr/>
            <p:nvPr/>
          </p:nvSpPr>
          <p:spPr>
            <a:xfrm>
              <a:off x="3055257" y="388257"/>
              <a:ext cx="6081486" cy="60814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715658" y="1048658"/>
              <a:ext cx="4760686" cy="476068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70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</a:t>
              </a:r>
              <a:endParaRPr lang="zh-CN" altLang="en-US" sz="37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4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prism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馬題目">
            <a:extLst>
              <a:ext uri="{FF2B5EF4-FFF2-40B4-BE49-F238E27FC236}">
                <a16:creationId xmlns:a16="http://schemas.microsoft.com/office/drawing/2014/main" id="{601CD6C1-F367-4A53-91B8-07306DE74EB4}"/>
              </a:ext>
            </a:extLst>
          </p:cNvPr>
          <p:cNvGrpSpPr/>
          <p:nvPr/>
        </p:nvGrpSpPr>
        <p:grpSpPr>
          <a:xfrm>
            <a:off x="8748382" y="1159497"/>
            <a:ext cx="2244630" cy="2243525"/>
            <a:chOff x="114843" y="0"/>
            <a:chExt cx="2244630" cy="2243525"/>
          </a:xfrm>
        </p:grpSpPr>
        <p:pic>
          <p:nvPicPr>
            <p:cNvPr id="80" name="破紙效果">
              <a:extLst>
                <a:ext uri="{FF2B5EF4-FFF2-40B4-BE49-F238E27FC236}">
                  <a16:creationId xmlns:a16="http://schemas.microsoft.com/office/drawing/2014/main" id="{E9C40BC2-9A4D-4262-9DC3-E61EB3A55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2" b="98300" l="6125" r="90000">
                          <a14:foregroundMark x1="17625" y1="39722" x2="16500" y2="53941"/>
                          <a14:foregroundMark x1="16500" y1="53941" x2="27000" y2="20093"/>
                          <a14:foregroundMark x1="27000" y1="20093" x2="34625" y2="10355"/>
                          <a14:foregroundMark x1="34625" y1="10355" x2="53875" y2="7883"/>
                          <a14:foregroundMark x1="53875" y1="7883" x2="66875" y2="12519"/>
                          <a14:foregroundMark x1="66875" y1="12519" x2="86000" y2="30603"/>
                          <a14:foregroundMark x1="86000" y1="30603" x2="90875" y2="46059"/>
                          <a14:foregroundMark x1="90875" y1="46059" x2="87875" y2="78362"/>
                          <a14:foregroundMark x1="87875" y1="78362" x2="79125" y2="90417"/>
                          <a14:foregroundMark x1="79125" y1="90417" x2="64750" y2="97991"/>
                          <a14:foregroundMark x1="64750" y1="97991" x2="39000" y2="98300"/>
                          <a14:foregroundMark x1="39000" y1="98300" x2="25000" y2="89181"/>
                          <a14:foregroundMark x1="25000" y1="89181" x2="18625" y2="77125"/>
                          <a14:foregroundMark x1="18625" y1="77125" x2="17625" y2="57805"/>
                          <a14:foregroundMark x1="33500" y1="61515" x2="39000" y2="86553"/>
                          <a14:foregroundMark x1="39000" y1="86553" x2="42250" y2="89181"/>
                          <a14:foregroundMark x1="70375" y1="83926" x2="85000" y2="65379"/>
                          <a14:foregroundMark x1="85000" y1="65379" x2="85000" y2="64915"/>
                          <a14:foregroundMark x1="96125" y1="91499" x2="96500" y2="14374"/>
                          <a14:foregroundMark x1="96500" y1="14374" x2="82625" y2="7728"/>
                          <a14:foregroundMark x1="82625" y1="7728" x2="18125" y2="6491"/>
                          <a14:foregroundMark x1="18125" y1="6491" x2="13375" y2="18083"/>
                          <a14:foregroundMark x1="13375" y1="18083" x2="6125" y2="70634"/>
                          <a14:foregroundMark x1="41500" y1="36785" x2="41500" y2="36785"/>
                          <a14:foregroundMark x1="40750" y1="40649" x2="44750" y2="28903"/>
                          <a14:foregroundMark x1="44750" y1="28903" x2="45000" y2="28748"/>
                          <a14:backgroundMark x1="55750" y1="50696" x2="55750" y2="50696"/>
                          <a14:backgroundMark x1="56500" y1="48223" x2="56500" y2="48223"/>
                          <a14:backgroundMark x1="56500" y1="48223" x2="56500" y2="48223"/>
                          <a14:backgroundMark x1="60750" y1="50077" x2="60750" y2="50077"/>
                          <a14:backgroundMark x1="60750" y1="52087" x2="50000" y2="60433"/>
                          <a14:backgroundMark x1="50000" y1="60433" x2="63000" y2="62442"/>
                          <a14:backgroundMark x1="63000" y1="62442" x2="61500" y2="50232"/>
                          <a14:backgroundMark x1="61500" y1="50232" x2="48875" y2="49768"/>
                          <a14:backgroundMark x1="48875" y1="49768" x2="54625" y2="55796"/>
                          <a14:backgroundMark x1="56125" y1="41113" x2="54000" y2="56105"/>
                          <a14:backgroundMark x1="54000" y1="56105" x2="64500" y2="59351"/>
                          <a14:backgroundMark x1="64500" y1="59351" x2="66625" y2="45595"/>
                          <a14:backgroundMark x1="66625" y1="45595" x2="56625" y2="38485"/>
                          <a14:backgroundMark x1="56625" y1="38485" x2="46125" y2="43895"/>
                          <a14:backgroundMark x1="46125" y1="43895" x2="44875" y2="58114"/>
                          <a14:backgroundMark x1="44875" y1="58114" x2="54250" y2="67233"/>
                          <a14:backgroundMark x1="54250" y1="67233" x2="65750" y2="62133"/>
                          <a14:backgroundMark x1="65750" y1="62133" x2="67625" y2="44822"/>
                          <a14:backgroundMark x1="67625" y1="44822" x2="57000" y2="43277"/>
                          <a14:backgroundMark x1="57000" y1="43277" x2="56500" y2="44513"/>
                          <a14:backgroundMark x1="58000" y1="50696" x2="62625" y2="45440"/>
                          <a14:backgroundMark x1="53000" y1="45440" x2="56500" y2="51623"/>
                          <a14:backgroundMark x1="55750" y1="46368" x2="52375" y2="59042"/>
                          <a14:backgroundMark x1="52375" y1="59042" x2="62875" y2="55178"/>
                          <a14:backgroundMark x1="62875" y1="55178" x2="56000" y2="45595"/>
                          <a14:backgroundMark x1="56000" y1="45595" x2="51500" y2="53014"/>
                          <a14:backgroundMark x1="56125" y1="46368" x2="52375" y2="58578"/>
                          <a14:backgroundMark x1="52375" y1="58578" x2="63375" y2="56105"/>
                          <a14:backgroundMark x1="63375" y1="56105" x2="53875" y2="50386"/>
                          <a14:backgroundMark x1="53875" y1="50386" x2="54625" y2="59660"/>
                          <a14:backgroundMark x1="50000" y1="65379" x2="59750" y2="72334"/>
                          <a14:backgroundMark x1="59750" y1="72334" x2="66875" y2="55796"/>
                          <a14:backgroundMark x1="71125" y1="43895" x2="73375" y2="56878"/>
                          <a14:backgroundMark x1="73375" y1="56878" x2="66875" y2="68006"/>
                          <a14:backgroundMark x1="66875" y1="68006" x2="56875" y2="70788"/>
                          <a14:backgroundMark x1="56875" y1="70788" x2="48000" y2="65224"/>
                          <a14:backgroundMark x1="48000" y1="65224" x2="46875" y2="63988"/>
                          <a14:backgroundMark x1="56500" y1="37867" x2="67000" y2="39258"/>
                          <a14:backgroundMark x1="67000" y1="39258" x2="72625" y2="50386"/>
                          <a14:backgroundMark x1="72625" y1="50386" x2="72250" y2="64760"/>
                          <a14:backgroundMark x1="72250" y1="64760" x2="65250" y2="75116"/>
                          <a14:backgroundMark x1="65250" y1="75116" x2="55375" y2="78671"/>
                          <a14:backgroundMark x1="55375" y1="78671" x2="45375" y2="61978"/>
                          <a14:backgroundMark x1="41125" y1="55332" x2="50375" y2="82844"/>
                          <a14:backgroundMark x1="50375" y1="82844" x2="53250" y2="77125"/>
                          <a14:backgroundMark x1="48125" y1="40031" x2="56375" y2="34312"/>
                          <a14:backgroundMark x1="56375" y1="34312" x2="66625" y2="33694"/>
                          <a14:backgroundMark x1="66625" y1="33694" x2="73250" y2="44668"/>
                          <a14:backgroundMark x1="73250" y1="44668" x2="75875" y2="56569"/>
                          <a14:backgroundMark x1="75875" y1="56569" x2="75875" y2="63060"/>
                        </a14:backgroundRemoval>
                      </a14:imgEffect>
                    </a14:imgLayer>
                  </a14:imgProps>
                </a:ext>
              </a:extLst>
            </a:blip>
            <a:srcRect l="29855" t="18856" r="12766" b="10230"/>
            <a:stretch/>
          </p:blipFill>
          <p:spPr>
            <a:xfrm>
              <a:off x="114843" y="0"/>
              <a:ext cx="2244630" cy="2243525"/>
            </a:xfrm>
            <a:prstGeom prst="rect">
              <a:avLst/>
            </a:prstGeom>
          </p:spPr>
        </p:pic>
        <p:sp>
          <p:nvSpPr>
            <p:cNvPr id="81" name="題目">
              <a:extLst>
                <a:ext uri="{FF2B5EF4-FFF2-40B4-BE49-F238E27FC236}">
                  <a16:creationId xmlns:a16="http://schemas.microsoft.com/office/drawing/2014/main" id="{5B5A816E-B8CC-4640-A200-C14F82ECA982}"/>
                </a:ext>
              </a:extLst>
            </p:cNvPr>
            <p:cNvSpPr txBox="1"/>
            <p:nvPr/>
          </p:nvSpPr>
          <p:spPr>
            <a:xfrm>
              <a:off x="607712" y="336932"/>
              <a:ext cx="119776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右</a:t>
              </a:r>
              <a:r>
                <a:rPr lang="en-US" altLang="zh-TW" sz="36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</a:p>
            <a:p>
              <a:pPr algn="ctr"/>
              <a:r>
                <a:rPr lang="zh-TW" altLang="en-US" sz="36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順</a:t>
              </a:r>
              <a:r>
                <a:rPr lang="en-US" altLang="zh-TW" sz="36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</a:p>
            <a:p>
              <a:pPr algn="ctr"/>
              <a:r>
                <a:rPr lang="zh-TW" altLang="en-US" sz="36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俯</a:t>
              </a:r>
              <a:r>
                <a:rPr lang="en-US" altLang="zh-TW" sz="36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  <a:endParaRPr lang="zh-TW" altLang="en-US" sz="36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pic>
        <p:nvPicPr>
          <p:cNvPr id="18" name="馬">
            <a:extLst>
              <a:ext uri="{FF2B5EF4-FFF2-40B4-BE49-F238E27FC236}">
                <a16:creationId xmlns:a16="http://schemas.microsoft.com/office/drawing/2014/main" id="{2532C2F9-A7AD-4621-A4A4-A4C12A6FF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551" y="1158392"/>
            <a:ext cx="2238530" cy="224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6" name="羊題目">
            <a:extLst>
              <a:ext uri="{FF2B5EF4-FFF2-40B4-BE49-F238E27FC236}">
                <a16:creationId xmlns:a16="http://schemas.microsoft.com/office/drawing/2014/main" id="{027CEF0F-2E9C-44A5-93EC-2ABDC97C760B}"/>
              </a:ext>
            </a:extLst>
          </p:cNvPr>
          <p:cNvGrpSpPr/>
          <p:nvPr/>
        </p:nvGrpSpPr>
        <p:grpSpPr>
          <a:xfrm>
            <a:off x="8649958" y="3508970"/>
            <a:ext cx="2244630" cy="2243525"/>
            <a:chOff x="114843" y="0"/>
            <a:chExt cx="2244630" cy="2243525"/>
          </a:xfrm>
        </p:grpSpPr>
        <p:pic>
          <p:nvPicPr>
            <p:cNvPr id="77" name="破紙效果">
              <a:extLst>
                <a:ext uri="{FF2B5EF4-FFF2-40B4-BE49-F238E27FC236}">
                  <a16:creationId xmlns:a16="http://schemas.microsoft.com/office/drawing/2014/main" id="{03BE965D-2036-4937-833F-FBB83563B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2" b="98300" l="6125" r="90000">
                          <a14:foregroundMark x1="17625" y1="39722" x2="16500" y2="53941"/>
                          <a14:foregroundMark x1="16500" y1="53941" x2="27000" y2="20093"/>
                          <a14:foregroundMark x1="27000" y1="20093" x2="34625" y2="10355"/>
                          <a14:foregroundMark x1="34625" y1="10355" x2="53875" y2="7883"/>
                          <a14:foregroundMark x1="53875" y1="7883" x2="66875" y2="12519"/>
                          <a14:foregroundMark x1="66875" y1="12519" x2="86000" y2="30603"/>
                          <a14:foregroundMark x1="86000" y1="30603" x2="90875" y2="46059"/>
                          <a14:foregroundMark x1="90875" y1="46059" x2="87875" y2="78362"/>
                          <a14:foregroundMark x1="87875" y1="78362" x2="79125" y2="90417"/>
                          <a14:foregroundMark x1="79125" y1="90417" x2="64750" y2="97991"/>
                          <a14:foregroundMark x1="64750" y1="97991" x2="39000" y2="98300"/>
                          <a14:foregroundMark x1="39000" y1="98300" x2="25000" y2="89181"/>
                          <a14:foregroundMark x1="25000" y1="89181" x2="18625" y2="77125"/>
                          <a14:foregroundMark x1="18625" y1="77125" x2="17625" y2="57805"/>
                          <a14:foregroundMark x1="33500" y1="61515" x2="39000" y2="86553"/>
                          <a14:foregroundMark x1="39000" y1="86553" x2="42250" y2="89181"/>
                          <a14:foregroundMark x1="70375" y1="83926" x2="85000" y2="65379"/>
                          <a14:foregroundMark x1="85000" y1="65379" x2="85000" y2="64915"/>
                          <a14:foregroundMark x1="96125" y1="91499" x2="96500" y2="14374"/>
                          <a14:foregroundMark x1="96500" y1="14374" x2="82625" y2="7728"/>
                          <a14:foregroundMark x1="82625" y1="7728" x2="18125" y2="6491"/>
                          <a14:foregroundMark x1="18125" y1="6491" x2="13375" y2="18083"/>
                          <a14:foregroundMark x1="13375" y1="18083" x2="6125" y2="70634"/>
                          <a14:foregroundMark x1="41500" y1="36785" x2="41500" y2="36785"/>
                          <a14:foregroundMark x1="40750" y1="40649" x2="44750" y2="28903"/>
                          <a14:foregroundMark x1="44750" y1="28903" x2="45000" y2="28748"/>
                          <a14:backgroundMark x1="55750" y1="50696" x2="55750" y2="50696"/>
                          <a14:backgroundMark x1="56500" y1="48223" x2="56500" y2="48223"/>
                          <a14:backgroundMark x1="56500" y1="48223" x2="56500" y2="48223"/>
                          <a14:backgroundMark x1="60750" y1="50077" x2="60750" y2="50077"/>
                          <a14:backgroundMark x1="60750" y1="52087" x2="50000" y2="60433"/>
                          <a14:backgroundMark x1="50000" y1="60433" x2="63000" y2="62442"/>
                          <a14:backgroundMark x1="63000" y1="62442" x2="61500" y2="50232"/>
                          <a14:backgroundMark x1="61500" y1="50232" x2="48875" y2="49768"/>
                          <a14:backgroundMark x1="48875" y1="49768" x2="54625" y2="55796"/>
                          <a14:backgroundMark x1="56125" y1="41113" x2="54000" y2="56105"/>
                          <a14:backgroundMark x1="54000" y1="56105" x2="64500" y2="59351"/>
                          <a14:backgroundMark x1="64500" y1="59351" x2="66625" y2="45595"/>
                          <a14:backgroundMark x1="66625" y1="45595" x2="56625" y2="38485"/>
                          <a14:backgroundMark x1="56625" y1="38485" x2="46125" y2="43895"/>
                          <a14:backgroundMark x1="46125" y1="43895" x2="44875" y2="58114"/>
                          <a14:backgroundMark x1="44875" y1="58114" x2="54250" y2="67233"/>
                          <a14:backgroundMark x1="54250" y1="67233" x2="65750" y2="62133"/>
                          <a14:backgroundMark x1="65750" y1="62133" x2="67625" y2="44822"/>
                          <a14:backgroundMark x1="67625" y1="44822" x2="57000" y2="43277"/>
                          <a14:backgroundMark x1="57000" y1="43277" x2="56500" y2="44513"/>
                          <a14:backgroundMark x1="58000" y1="50696" x2="62625" y2="45440"/>
                          <a14:backgroundMark x1="53000" y1="45440" x2="56500" y2="51623"/>
                          <a14:backgroundMark x1="55750" y1="46368" x2="52375" y2="59042"/>
                          <a14:backgroundMark x1="52375" y1="59042" x2="62875" y2="55178"/>
                          <a14:backgroundMark x1="62875" y1="55178" x2="56000" y2="45595"/>
                          <a14:backgroundMark x1="56000" y1="45595" x2="51500" y2="53014"/>
                          <a14:backgroundMark x1="56125" y1="46368" x2="52375" y2="58578"/>
                          <a14:backgroundMark x1="52375" y1="58578" x2="63375" y2="56105"/>
                          <a14:backgroundMark x1="63375" y1="56105" x2="53875" y2="50386"/>
                          <a14:backgroundMark x1="53875" y1="50386" x2="54625" y2="59660"/>
                          <a14:backgroundMark x1="50000" y1="65379" x2="59750" y2="72334"/>
                          <a14:backgroundMark x1="59750" y1="72334" x2="66875" y2="55796"/>
                          <a14:backgroundMark x1="71125" y1="43895" x2="73375" y2="56878"/>
                          <a14:backgroundMark x1="73375" y1="56878" x2="66875" y2="68006"/>
                          <a14:backgroundMark x1="66875" y1="68006" x2="56875" y2="70788"/>
                          <a14:backgroundMark x1="56875" y1="70788" x2="48000" y2="65224"/>
                          <a14:backgroundMark x1="48000" y1="65224" x2="46875" y2="63988"/>
                          <a14:backgroundMark x1="56500" y1="37867" x2="67000" y2="39258"/>
                          <a14:backgroundMark x1="67000" y1="39258" x2="72625" y2="50386"/>
                          <a14:backgroundMark x1="72625" y1="50386" x2="72250" y2="64760"/>
                          <a14:backgroundMark x1="72250" y1="64760" x2="65250" y2="75116"/>
                          <a14:backgroundMark x1="65250" y1="75116" x2="55375" y2="78671"/>
                          <a14:backgroundMark x1="55375" y1="78671" x2="45375" y2="61978"/>
                          <a14:backgroundMark x1="41125" y1="55332" x2="50375" y2="82844"/>
                          <a14:backgroundMark x1="50375" y1="82844" x2="53250" y2="77125"/>
                          <a14:backgroundMark x1="48125" y1="40031" x2="56375" y2="34312"/>
                          <a14:backgroundMark x1="56375" y1="34312" x2="66625" y2="33694"/>
                          <a14:backgroundMark x1="66625" y1="33694" x2="73250" y2="44668"/>
                          <a14:backgroundMark x1="73250" y1="44668" x2="75875" y2="56569"/>
                          <a14:backgroundMark x1="75875" y1="56569" x2="75875" y2="63060"/>
                        </a14:backgroundRemoval>
                      </a14:imgEffect>
                    </a14:imgLayer>
                  </a14:imgProps>
                </a:ext>
              </a:extLst>
            </a:blip>
            <a:srcRect l="29855" t="18856" r="12766" b="10230"/>
            <a:stretch/>
          </p:blipFill>
          <p:spPr>
            <a:xfrm>
              <a:off x="114843" y="0"/>
              <a:ext cx="2244630" cy="2243525"/>
            </a:xfrm>
            <a:prstGeom prst="rect">
              <a:avLst/>
            </a:prstGeom>
          </p:spPr>
        </p:pic>
        <p:sp>
          <p:nvSpPr>
            <p:cNvPr id="78" name="題目">
              <a:extLst>
                <a:ext uri="{FF2B5EF4-FFF2-40B4-BE49-F238E27FC236}">
                  <a16:creationId xmlns:a16="http://schemas.microsoft.com/office/drawing/2014/main" id="{F1A519BA-D9A9-4FA2-A8B8-B28C3EB831D3}"/>
                </a:ext>
              </a:extLst>
            </p:cNvPr>
            <p:cNvSpPr txBox="1"/>
            <p:nvPr/>
          </p:nvSpPr>
          <p:spPr>
            <a:xfrm>
              <a:off x="288664" y="666773"/>
              <a:ext cx="19043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轉向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2</a:t>
              </a:r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點</a:t>
              </a:r>
              <a:endParaRPr lang="en-US" altLang="zh-TW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左下方</a:t>
              </a:r>
              <a:endParaRPr lang="en-US" altLang="zh-TW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  <a:p>
              <a:pPr algn="ctr"/>
              <a:endParaRPr lang="zh-TW" altLang="en-US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pic>
        <p:nvPicPr>
          <p:cNvPr id="16" name="羊">
            <a:extLst>
              <a:ext uri="{FF2B5EF4-FFF2-40B4-BE49-F238E27FC236}">
                <a16:creationId xmlns:a16="http://schemas.microsoft.com/office/drawing/2014/main" id="{4DB842F2-577F-4AAF-B871-8DDFFF9EA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60" y="3507865"/>
            <a:ext cx="2244630" cy="224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7" name="豬題目">
            <a:extLst>
              <a:ext uri="{FF2B5EF4-FFF2-40B4-BE49-F238E27FC236}">
                <a16:creationId xmlns:a16="http://schemas.microsoft.com/office/drawing/2014/main" id="{C47D99B6-7001-4EA7-8F67-AD509290E7F5}"/>
              </a:ext>
            </a:extLst>
          </p:cNvPr>
          <p:cNvGrpSpPr/>
          <p:nvPr/>
        </p:nvGrpSpPr>
        <p:grpSpPr>
          <a:xfrm>
            <a:off x="6290573" y="3528195"/>
            <a:ext cx="2244630" cy="2243525"/>
            <a:chOff x="114843" y="0"/>
            <a:chExt cx="2244630" cy="2243525"/>
          </a:xfrm>
        </p:grpSpPr>
        <p:pic>
          <p:nvPicPr>
            <p:cNvPr id="68" name="破紙效果">
              <a:extLst>
                <a:ext uri="{FF2B5EF4-FFF2-40B4-BE49-F238E27FC236}">
                  <a16:creationId xmlns:a16="http://schemas.microsoft.com/office/drawing/2014/main" id="{A7D000B5-8467-423C-8ACC-60923CB21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2" b="98300" l="6125" r="90000">
                          <a14:foregroundMark x1="17625" y1="39722" x2="16500" y2="53941"/>
                          <a14:foregroundMark x1="16500" y1="53941" x2="27000" y2="20093"/>
                          <a14:foregroundMark x1="27000" y1="20093" x2="34625" y2="10355"/>
                          <a14:foregroundMark x1="34625" y1="10355" x2="53875" y2="7883"/>
                          <a14:foregroundMark x1="53875" y1="7883" x2="66875" y2="12519"/>
                          <a14:foregroundMark x1="66875" y1="12519" x2="86000" y2="30603"/>
                          <a14:foregroundMark x1="86000" y1="30603" x2="90875" y2="46059"/>
                          <a14:foregroundMark x1="90875" y1="46059" x2="87875" y2="78362"/>
                          <a14:foregroundMark x1="87875" y1="78362" x2="79125" y2="90417"/>
                          <a14:foregroundMark x1="79125" y1="90417" x2="64750" y2="97991"/>
                          <a14:foregroundMark x1="64750" y1="97991" x2="39000" y2="98300"/>
                          <a14:foregroundMark x1="39000" y1="98300" x2="25000" y2="89181"/>
                          <a14:foregroundMark x1="25000" y1="89181" x2="18625" y2="77125"/>
                          <a14:foregroundMark x1="18625" y1="77125" x2="17625" y2="57805"/>
                          <a14:foregroundMark x1="33500" y1="61515" x2="39000" y2="86553"/>
                          <a14:foregroundMark x1="39000" y1="86553" x2="42250" y2="89181"/>
                          <a14:foregroundMark x1="70375" y1="83926" x2="85000" y2="65379"/>
                          <a14:foregroundMark x1="85000" y1="65379" x2="85000" y2="64915"/>
                          <a14:foregroundMark x1="96125" y1="91499" x2="96500" y2="14374"/>
                          <a14:foregroundMark x1="96500" y1="14374" x2="82625" y2="7728"/>
                          <a14:foregroundMark x1="82625" y1="7728" x2="18125" y2="6491"/>
                          <a14:foregroundMark x1="18125" y1="6491" x2="13375" y2="18083"/>
                          <a14:foregroundMark x1="13375" y1="18083" x2="6125" y2="70634"/>
                          <a14:foregroundMark x1="41500" y1="36785" x2="41500" y2="36785"/>
                          <a14:foregroundMark x1="40750" y1="40649" x2="44750" y2="28903"/>
                          <a14:foregroundMark x1="44750" y1="28903" x2="45000" y2="28748"/>
                          <a14:backgroundMark x1="55750" y1="50696" x2="55750" y2="50696"/>
                          <a14:backgroundMark x1="56500" y1="48223" x2="56500" y2="48223"/>
                          <a14:backgroundMark x1="56500" y1="48223" x2="56500" y2="48223"/>
                          <a14:backgroundMark x1="60750" y1="50077" x2="60750" y2="50077"/>
                          <a14:backgroundMark x1="60750" y1="52087" x2="50000" y2="60433"/>
                          <a14:backgroundMark x1="50000" y1="60433" x2="63000" y2="62442"/>
                          <a14:backgroundMark x1="63000" y1="62442" x2="61500" y2="50232"/>
                          <a14:backgroundMark x1="61500" y1="50232" x2="48875" y2="49768"/>
                          <a14:backgroundMark x1="48875" y1="49768" x2="54625" y2="55796"/>
                          <a14:backgroundMark x1="56125" y1="41113" x2="54000" y2="56105"/>
                          <a14:backgroundMark x1="54000" y1="56105" x2="64500" y2="59351"/>
                          <a14:backgroundMark x1="64500" y1="59351" x2="66625" y2="45595"/>
                          <a14:backgroundMark x1="66625" y1="45595" x2="56625" y2="38485"/>
                          <a14:backgroundMark x1="56625" y1="38485" x2="46125" y2="43895"/>
                          <a14:backgroundMark x1="46125" y1="43895" x2="44875" y2="58114"/>
                          <a14:backgroundMark x1="44875" y1="58114" x2="54250" y2="67233"/>
                          <a14:backgroundMark x1="54250" y1="67233" x2="65750" y2="62133"/>
                          <a14:backgroundMark x1="65750" y1="62133" x2="67625" y2="44822"/>
                          <a14:backgroundMark x1="67625" y1="44822" x2="57000" y2="43277"/>
                          <a14:backgroundMark x1="57000" y1="43277" x2="56500" y2="44513"/>
                          <a14:backgroundMark x1="58000" y1="50696" x2="62625" y2="45440"/>
                          <a14:backgroundMark x1="53000" y1="45440" x2="56500" y2="51623"/>
                          <a14:backgroundMark x1="55750" y1="46368" x2="52375" y2="59042"/>
                          <a14:backgroundMark x1="52375" y1="59042" x2="62875" y2="55178"/>
                          <a14:backgroundMark x1="62875" y1="55178" x2="56000" y2="45595"/>
                          <a14:backgroundMark x1="56000" y1="45595" x2="51500" y2="53014"/>
                          <a14:backgroundMark x1="56125" y1="46368" x2="52375" y2="58578"/>
                          <a14:backgroundMark x1="52375" y1="58578" x2="63375" y2="56105"/>
                          <a14:backgroundMark x1="63375" y1="56105" x2="53875" y2="50386"/>
                          <a14:backgroundMark x1="53875" y1="50386" x2="54625" y2="59660"/>
                          <a14:backgroundMark x1="50000" y1="65379" x2="59750" y2="72334"/>
                          <a14:backgroundMark x1="59750" y1="72334" x2="66875" y2="55796"/>
                          <a14:backgroundMark x1="71125" y1="43895" x2="73375" y2="56878"/>
                          <a14:backgroundMark x1="73375" y1="56878" x2="66875" y2="68006"/>
                          <a14:backgroundMark x1="66875" y1="68006" x2="56875" y2="70788"/>
                          <a14:backgroundMark x1="56875" y1="70788" x2="48000" y2="65224"/>
                          <a14:backgroundMark x1="48000" y1="65224" x2="46875" y2="63988"/>
                          <a14:backgroundMark x1="56500" y1="37867" x2="67000" y2="39258"/>
                          <a14:backgroundMark x1="67000" y1="39258" x2="72625" y2="50386"/>
                          <a14:backgroundMark x1="72625" y1="50386" x2="72250" y2="64760"/>
                          <a14:backgroundMark x1="72250" y1="64760" x2="65250" y2="75116"/>
                          <a14:backgroundMark x1="65250" y1="75116" x2="55375" y2="78671"/>
                          <a14:backgroundMark x1="55375" y1="78671" x2="45375" y2="61978"/>
                          <a14:backgroundMark x1="41125" y1="55332" x2="50375" y2="82844"/>
                          <a14:backgroundMark x1="50375" y1="82844" x2="53250" y2="77125"/>
                          <a14:backgroundMark x1="48125" y1="40031" x2="56375" y2="34312"/>
                          <a14:backgroundMark x1="56375" y1="34312" x2="66625" y2="33694"/>
                          <a14:backgroundMark x1="66625" y1="33694" x2="73250" y2="44668"/>
                          <a14:backgroundMark x1="73250" y1="44668" x2="75875" y2="56569"/>
                          <a14:backgroundMark x1="75875" y1="56569" x2="75875" y2="63060"/>
                        </a14:backgroundRemoval>
                      </a14:imgEffect>
                    </a14:imgLayer>
                  </a14:imgProps>
                </a:ext>
              </a:extLst>
            </a:blip>
            <a:srcRect l="29855" t="18856" r="12766" b="10230"/>
            <a:stretch/>
          </p:blipFill>
          <p:spPr>
            <a:xfrm>
              <a:off x="114843" y="0"/>
              <a:ext cx="2244630" cy="2243525"/>
            </a:xfrm>
            <a:prstGeom prst="rect">
              <a:avLst/>
            </a:prstGeom>
          </p:spPr>
        </p:pic>
        <p:sp>
          <p:nvSpPr>
            <p:cNvPr id="69" name="題目">
              <a:extLst>
                <a:ext uri="{FF2B5EF4-FFF2-40B4-BE49-F238E27FC236}">
                  <a16:creationId xmlns:a16="http://schemas.microsoft.com/office/drawing/2014/main" id="{7EC272C1-44E9-42A1-A680-A2990AB6954B}"/>
                </a:ext>
              </a:extLst>
            </p:cNvPr>
            <p:cNvSpPr txBox="1"/>
            <p:nvPr/>
          </p:nvSpPr>
          <p:spPr>
            <a:xfrm>
              <a:off x="285096" y="414749"/>
              <a:ext cx="18820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上</a:t>
              </a:r>
              <a:endParaRPr lang="en-US" altLang="zh-TW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右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俯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  <a:endParaRPr lang="zh-TW" altLang="en-US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pic>
        <p:nvPicPr>
          <p:cNvPr id="19" name="豬">
            <a:extLst>
              <a:ext uri="{FF2B5EF4-FFF2-40B4-BE49-F238E27FC236}">
                <a16:creationId xmlns:a16="http://schemas.microsoft.com/office/drawing/2014/main" id="{A05CD397-394F-4ACD-AF1D-6C26B9F54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54" y="3507865"/>
            <a:ext cx="2244630" cy="224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4" name="牛題目">
            <a:extLst>
              <a:ext uri="{FF2B5EF4-FFF2-40B4-BE49-F238E27FC236}">
                <a16:creationId xmlns:a16="http://schemas.microsoft.com/office/drawing/2014/main" id="{CA45B9FD-F5B4-4AE6-AB19-F0D7673A4A4B}"/>
              </a:ext>
            </a:extLst>
          </p:cNvPr>
          <p:cNvGrpSpPr/>
          <p:nvPr/>
        </p:nvGrpSpPr>
        <p:grpSpPr>
          <a:xfrm>
            <a:off x="3842589" y="3553564"/>
            <a:ext cx="2274163" cy="2243525"/>
            <a:chOff x="114843" y="0"/>
            <a:chExt cx="2274163" cy="2243525"/>
          </a:xfrm>
        </p:grpSpPr>
        <p:pic>
          <p:nvPicPr>
            <p:cNvPr id="65" name="破紙效果">
              <a:extLst>
                <a:ext uri="{FF2B5EF4-FFF2-40B4-BE49-F238E27FC236}">
                  <a16:creationId xmlns:a16="http://schemas.microsoft.com/office/drawing/2014/main" id="{75476FB6-CF13-41C9-BA82-44DA899EC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2" b="98300" l="6125" r="90000">
                          <a14:foregroundMark x1="17625" y1="39722" x2="16500" y2="53941"/>
                          <a14:foregroundMark x1="16500" y1="53941" x2="27000" y2="20093"/>
                          <a14:foregroundMark x1="27000" y1="20093" x2="34625" y2="10355"/>
                          <a14:foregroundMark x1="34625" y1="10355" x2="53875" y2="7883"/>
                          <a14:foregroundMark x1="53875" y1="7883" x2="66875" y2="12519"/>
                          <a14:foregroundMark x1="66875" y1="12519" x2="86000" y2="30603"/>
                          <a14:foregroundMark x1="86000" y1="30603" x2="90875" y2="46059"/>
                          <a14:foregroundMark x1="90875" y1="46059" x2="87875" y2="78362"/>
                          <a14:foregroundMark x1="87875" y1="78362" x2="79125" y2="90417"/>
                          <a14:foregroundMark x1="79125" y1="90417" x2="64750" y2="97991"/>
                          <a14:foregroundMark x1="64750" y1="97991" x2="39000" y2="98300"/>
                          <a14:foregroundMark x1="39000" y1="98300" x2="25000" y2="89181"/>
                          <a14:foregroundMark x1="25000" y1="89181" x2="18625" y2="77125"/>
                          <a14:foregroundMark x1="18625" y1="77125" x2="17625" y2="57805"/>
                          <a14:foregroundMark x1="33500" y1="61515" x2="39000" y2="86553"/>
                          <a14:foregroundMark x1="39000" y1="86553" x2="42250" y2="89181"/>
                          <a14:foregroundMark x1="70375" y1="83926" x2="85000" y2="65379"/>
                          <a14:foregroundMark x1="85000" y1="65379" x2="85000" y2="64915"/>
                          <a14:foregroundMark x1="96125" y1="91499" x2="96500" y2="14374"/>
                          <a14:foregroundMark x1="96500" y1="14374" x2="82625" y2="7728"/>
                          <a14:foregroundMark x1="82625" y1="7728" x2="18125" y2="6491"/>
                          <a14:foregroundMark x1="18125" y1="6491" x2="13375" y2="18083"/>
                          <a14:foregroundMark x1="13375" y1="18083" x2="6125" y2="70634"/>
                          <a14:foregroundMark x1="41500" y1="36785" x2="41500" y2="36785"/>
                          <a14:foregroundMark x1="40750" y1="40649" x2="44750" y2="28903"/>
                          <a14:foregroundMark x1="44750" y1="28903" x2="45000" y2="28748"/>
                          <a14:backgroundMark x1="55750" y1="50696" x2="55750" y2="50696"/>
                          <a14:backgroundMark x1="56500" y1="48223" x2="56500" y2="48223"/>
                          <a14:backgroundMark x1="56500" y1="48223" x2="56500" y2="48223"/>
                          <a14:backgroundMark x1="60750" y1="50077" x2="60750" y2="50077"/>
                          <a14:backgroundMark x1="60750" y1="52087" x2="50000" y2="60433"/>
                          <a14:backgroundMark x1="50000" y1="60433" x2="63000" y2="62442"/>
                          <a14:backgroundMark x1="63000" y1="62442" x2="61500" y2="50232"/>
                          <a14:backgroundMark x1="61500" y1="50232" x2="48875" y2="49768"/>
                          <a14:backgroundMark x1="48875" y1="49768" x2="54625" y2="55796"/>
                          <a14:backgroundMark x1="56125" y1="41113" x2="54000" y2="56105"/>
                          <a14:backgroundMark x1="54000" y1="56105" x2="64500" y2="59351"/>
                          <a14:backgroundMark x1="64500" y1="59351" x2="66625" y2="45595"/>
                          <a14:backgroundMark x1="66625" y1="45595" x2="56625" y2="38485"/>
                          <a14:backgroundMark x1="56625" y1="38485" x2="46125" y2="43895"/>
                          <a14:backgroundMark x1="46125" y1="43895" x2="44875" y2="58114"/>
                          <a14:backgroundMark x1="44875" y1="58114" x2="54250" y2="67233"/>
                          <a14:backgroundMark x1="54250" y1="67233" x2="65750" y2="62133"/>
                          <a14:backgroundMark x1="65750" y1="62133" x2="67625" y2="44822"/>
                          <a14:backgroundMark x1="67625" y1="44822" x2="57000" y2="43277"/>
                          <a14:backgroundMark x1="57000" y1="43277" x2="56500" y2="44513"/>
                          <a14:backgroundMark x1="58000" y1="50696" x2="62625" y2="45440"/>
                          <a14:backgroundMark x1="53000" y1="45440" x2="56500" y2="51623"/>
                          <a14:backgroundMark x1="55750" y1="46368" x2="52375" y2="59042"/>
                          <a14:backgroundMark x1="52375" y1="59042" x2="62875" y2="55178"/>
                          <a14:backgroundMark x1="62875" y1="55178" x2="56000" y2="45595"/>
                          <a14:backgroundMark x1="56000" y1="45595" x2="51500" y2="53014"/>
                          <a14:backgroundMark x1="56125" y1="46368" x2="52375" y2="58578"/>
                          <a14:backgroundMark x1="52375" y1="58578" x2="63375" y2="56105"/>
                          <a14:backgroundMark x1="63375" y1="56105" x2="53875" y2="50386"/>
                          <a14:backgroundMark x1="53875" y1="50386" x2="54625" y2="59660"/>
                          <a14:backgroundMark x1="50000" y1="65379" x2="59750" y2="72334"/>
                          <a14:backgroundMark x1="59750" y1="72334" x2="66875" y2="55796"/>
                          <a14:backgroundMark x1="71125" y1="43895" x2="73375" y2="56878"/>
                          <a14:backgroundMark x1="73375" y1="56878" x2="66875" y2="68006"/>
                          <a14:backgroundMark x1="66875" y1="68006" x2="56875" y2="70788"/>
                          <a14:backgroundMark x1="56875" y1="70788" x2="48000" y2="65224"/>
                          <a14:backgroundMark x1="48000" y1="65224" x2="46875" y2="63988"/>
                          <a14:backgroundMark x1="56500" y1="37867" x2="67000" y2="39258"/>
                          <a14:backgroundMark x1="67000" y1="39258" x2="72625" y2="50386"/>
                          <a14:backgroundMark x1="72625" y1="50386" x2="72250" y2="64760"/>
                          <a14:backgroundMark x1="72250" y1="64760" x2="65250" y2="75116"/>
                          <a14:backgroundMark x1="65250" y1="75116" x2="55375" y2="78671"/>
                          <a14:backgroundMark x1="55375" y1="78671" x2="45375" y2="61978"/>
                          <a14:backgroundMark x1="41125" y1="55332" x2="50375" y2="82844"/>
                          <a14:backgroundMark x1="50375" y1="82844" x2="53250" y2="77125"/>
                          <a14:backgroundMark x1="48125" y1="40031" x2="56375" y2="34312"/>
                          <a14:backgroundMark x1="56375" y1="34312" x2="66625" y2="33694"/>
                          <a14:backgroundMark x1="66625" y1="33694" x2="73250" y2="44668"/>
                          <a14:backgroundMark x1="73250" y1="44668" x2="75875" y2="56569"/>
                          <a14:backgroundMark x1="75875" y1="56569" x2="75875" y2="63060"/>
                        </a14:backgroundRemoval>
                      </a14:imgEffect>
                    </a14:imgLayer>
                  </a14:imgProps>
                </a:ext>
              </a:extLst>
            </a:blip>
            <a:srcRect l="29855" t="18856" r="12766" b="10230"/>
            <a:stretch/>
          </p:blipFill>
          <p:spPr>
            <a:xfrm>
              <a:off x="114843" y="0"/>
              <a:ext cx="2244630" cy="2243525"/>
            </a:xfrm>
            <a:prstGeom prst="rect">
              <a:avLst/>
            </a:prstGeom>
          </p:spPr>
        </p:pic>
        <p:sp>
          <p:nvSpPr>
            <p:cNvPr id="66" name="題目">
              <a:extLst>
                <a:ext uri="{FF2B5EF4-FFF2-40B4-BE49-F238E27FC236}">
                  <a16:creationId xmlns:a16="http://schemas.microsoft.com/office/drawing/2014/main" id="{FDC8782A-A31D-42D3-910F-2674FA39735E}"/>
                </a:ext>
              </a:extLst>
            </p:cNvPr>
            <p:cNvSpPr txBox="1"/>
            <p:nvPr/>
          </p:nvSpPr>
          <p:spPr>
            <a:xfrm>
              <a:off x="260125" y="630356"/>
              <a:ext cx="212888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轉向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10</a:t>
              </a:r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點</a:t>
              </a:r>
              <a:endParaRPr lang="en-US" altLang="zh-TW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右上方</a:t>
              </a:r>
            </a:p>
          </p:txBody>
        </p:sp>
      </p:grpSp>
      <p:pic>
        <p:nvPicPr>
          <p:cNvPr id="10" name="牛">
            <a:extLst>
              <a:ext uri="{FF2B5EF4-FFF2-40B4-BE49-F238E27FC236}">
                <a16:creationId xmlns:a16="http://schemas.microsoft.com/office/drawing/2014/main" id="{527049C6-9DE4-4CAC-BB57-7D403A9D7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56" y="3530692"/>
            <a:ext cx="2244630" cy="2238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1" name="狼題目">
            <a:extLst>
              <a:ext uri="{FF2B5EF4-FFF2-40B4-BE49-F238E27FC236}">
                <a16:creationId xmlns:a16="http://schemas.microsoft.com/office/drawing/2014/main" id="{0C4575F4-AB22-4FB3-9C16-D2B64587185D}"/>
              </a:ext>
            </a:extLst>
          </p:cNvPr>
          <p:cNvGrpSpPr/>
          <p:nvPr/>
        </p:nvGrpSpPr>
        <p:grpSpPr>
          <a:xfrm>
            <a:off x="1334919" y="3595305"/>
            <a:ext cx="2244630" cy="2243525"/>
            <a:chOff x="114843" y="0"/>
            <a:chExt cx="2244630" cy="2243525"/>
          </a:xfrm>
        </p:grpSpPr>
        <p:pic>
          <p:nvPicPr>
            <p:cNvPr id="62" name="破紙效果">
              <a:extLst>
                <a:ext uri="{FF2B5EF4-FFF2-40B4-BE49-F238E27FC236}">
                  <a16:creationId xmlns:a16="http://schemas.microsoft.com/office/drawing/2014/main" id="{F0FBDBAE-8AB5-47D9-9D1E-A3FD4584A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2" b="98300" l="6125" r="90000">
                          <a14:foregroundMark x1="17625" y1="39722" x2="16500" y2="53941"/>
                          <a14:foregroundMark x1="16500" y1="53941" x2="27000" y2="20093"/>
                          <a14:foregroundMark x1="27000" y1="20093" x2="34625" y2="10355"/>
                          <a14:foregroundMark x1="34625" y1="10355" x2="53875" y2="7883"/>
                          <a14:foregroundMark x1="53875" y1="7883" x2="66875" y2="12519"/>
                          <a14:foregroundMark x1="66875" y1="12519" x2="86000" y2="30603"/>
                          <a14:foregroundMark x1="86000" y1="30603" x2="90875" y2="46059"/>
                          <a14:foregroundMark x1="90875" y1="46059" x2="87875" y2="78362"/>
                          <a14:foregroundMark x1="87875" y1="78362" x2="79125" y2="90417"/>
                          <a14:foregroundMark x1="79125" y1="90417" x2="64750" y2="97991"/>
                          <a14:foregroundMark x1="64750" y1="97991" x2="39000" y2="98300"/>
                          <a14:foregroundMark x1="39000" y1="98300" x2="25000" y2="89181"/>
                          <a14:foregroundMark x1="25000" y1="89181" x2="18625" y2="77125"/>
                          <a14:foregroundMark x1="18625" y1="77125" x2="17625" y2="57805"/>
                          <a14:foregroundMark x1="33500" y1="61515" x2="39000" y2="86553"/>
                          <a14:foregroundMark x1="39000" y1="86553" x2="42250" y2="89181"/>
                          <a14:foregroundMark x1="70375" y1="83926" x2="85000" y2="65379"/>
                          <a14:foregroundMark x1="85000" y1="65379" x2="85000" y2="64915"/>
                          <a14:foregroundMark x1="96125" y1="91499" x2="96500" y2="14374"/>
                          <a14:foregroundMark x1="96500" y1="14374" x2="82625" y2="7728"/>
                          <a14:foregroundMark x1="82625" y1="7728" x2="18125" y2="6491"/>
                          <a14:foregroundMark x1="18125" y1="6491" x2="13375" y2="18083"/>
                          <a14:foregroundMark x1="13375" y1="18083" x2="6125" y2="70634"/>
                          <a14:foregroundMark x1="41500" y1="36785" x2="41500" y2="36785"/>
                          <a14:foregroundMark x1="40750" y1="40649" x2="44750" y2="28903"/>
                          <a14:foregroundMark x1="44750" y1="28903" x2="45000" y2="28748"/>
                          <a14:backgroundMark x1="55750" y1="50696" x2="55750" y2="50696"/>
                          <a14:backgroundMark x1="56500" y1="48223" x2="56500" y2="48223"/>
                          <a14:backgroundMark x1="56500" y1="48223" x2="56500" y2="48223"/>
                          <a14:backgroundMark x1="60750" y1="50077" x2="60750" y2="50077"/>
                          <a14:backgroundMark x1="60750" y1="52087" x2="50000" y2="60433"/>
                          <a14:backgroundMark x1="50000" y1="60433" x2="63000" y2="62442"/>
                          <a14:backgroundMark x1="63000" y1="62442" x2="61500" y2="50232"/>
                          <a14:backgroundMark x1="61500" y1="50232" x2="48875" y2="49768"/>
                          <a14:backgroundMark x1="48875" y1="49768" x2="54625" y2="55796"/>
                          <a14:backgroundMark x1="56125" y1="41113" x2="54000" y2="56105"/>
                          <a14:backgroundMark x1="54000" y1="56105" x2="64500" y2="59351"/>
                          <a14:backgroundMark x1="64500" y1="59351" x2="66625" y2="45595"/>
                          <a14:backgroundMark x1="66625" y1="45595" x2="56625" y2="38485"/>
                          <a14:backgroundMark x1="56625" y1="38485" x2="46125" y2="43895"/>
                          <a14:backgroundMark x1="46125" y1="43895" x2="44875" y2="58114"/>
                          <a14:backgroundMark x1="44875" y1="58114" x2="54250" y2="67233"/>
                          <a14:backgroundMark x1="54250" y1="67233" x2="65750" y2="62133"/>
                          <a14:backgroundMark x1="65750" y1="62133" x2="67625" y2="44822"/>
                          <a14:backgroundMark x1="67625" y1="44822" x2="57000" y2="43277"/>
                          <a14:backgroundMark x1="57000" y1="43277" x2="56500" y2="44513"/>
                          <a14:backgroundMark x1="58000" y1="50696" x2="62625" y2="45440"/>
                          <a14:backgroundMark x1="53000" y1="45440" x2="56500" y2="51623"/>
                          <a14:backgroundMark x1="55750" y1="46368" x2="52375" y2="59042"/>
                          <a14:backgroundMark x1="52375" y1="59042" x2="62875" y2="55178"/>
                          <a14:backgroundMark x1="62875" y1="55178" x2="56000" y2="45595"/>
                          <a14:backgroundMark x1="56000" y1="45595" x2="51500" y2="53014"/>
                          <a14:backgroundMark x1="56125" y1="46368" x2="52375" y2="58578"/>
                          <a14:backgroundMark x1="52375" y1="58578" x2="63375" y2="56105"/>
                          <a14:backgroundMark x1="63375" y1="56105" x2="53875" y2="50386"/>
                          <a14:backgroundMark x1="53875" y1="50386" x2="54625" y2="59660"/>
                          <a14:backgroundMark x1="50000" y1="65379" x2="59750" y2="72334"/>
                          <a14:backgroundMark x1="59750" y1="72334" x2="66875" y2="55796"/>
                          <a14:backgroundMark x1="71125" y1="43895" x2="73375" y2="56878"/>
                          <a14:backgroundMark x1="73375" y1="56878" x2="66875" y2="68006"/>
                          <a14:backgroundMark x1="66875" y1="68006" x2="56875" y2="70788"/>
                          <a14:backgroundMark x1="56875" y1="70788" x2="48000" y2="65224"/>
                          <a14:backgroundMark x1="48000" y1="65224" x2="46875" y2="63988"/>
                          <a14:backgroundMark x1="56500" y1="37867" x2="67000" y2="39258"/>
                          <a14:backgroundMark x1="67000" y1="39258" x2="72625" y2="50386"/>
                          <a14:backgroundMark x1="72625" y1="50386" x2="72250" y2="64760"/>
                          <a14:backgroundMark x1="72250" y1="64760" x2="65250" y2="75116"/>
                          <a14:backgroundMark x1="65250" y1="75116" x2="55375" y2="78671"/>
                          <a14:backgroundMark x1="55375" y1="78671" x2="45375" y2="61978"/>
                          <a14:backgroundMark x1="41125" y1="55332" x2="50375" y2="82844"/>
                          <a14:backgroundMark x1="50375" y1="82844" x2="53250" y2="77125"/>
                          <a14:backgroundMark x1="48125" y1="40031" x2="56375" y2="34312"/>
                          <a14:backgroundMark x1="56375" y1="34312" x2="66625" y2="33694"/>
                          <a14:backgroundMark x1="66625" y1="33694" x2="73250" y2="44668"/>
                          <a14:backgroundMark x1="73250" y1="44668" x2="75875" y2="56569"/>
                          <a14:backgroundMark x1="75875" y1="56569" x2="75875" y2="63060"/>
                        </a14:backgroundRemoval>
                      </a14:imgEffect>
                    </a14:imgLayer>
                  </a14:imgProps>
                </a:ext>
              </a:extLst>
            </a:blip>
            <a:srcRect l="29855" t="18856" r="12766" b="10230"/>
            <a:stretch/>
          </p:blipFill>
          <p:spPr>
            <a:xfrm>
              <a:off x="114843" y="0"/>
              <a:ext cx="2244630" cy="2243525"/>
            </a:xfrm>
            <a:prstGeom prst="rect">
              <a:avLst/>
            </a:prstGeom>
          </p:spPr>
        </p:pic>
        <p:sp>
          <p:nvSpPr>
            <p:cNvPr id="63" name="題目">
              <a:extLst>
                <a:ext uri="{FF2B5EF4-FFF2-40B4-BE49-F238E27FC236}">
                  <a16:creationId xmlns:a16="http://schemas.microsoft.com/office/drawing/2014/main" id="{620D95F9-B92D-4D61-BF17-8BD398995417}"/>
                </a:ext>
              </a:extLst>
            </p:cNvPr>
            <p:cNvSpPr txBox="1"/>
            <p:nvPr/>
          </p:nvSpPr>
          <p:spPr>
            <a:xfrm>
              <a:off x="249723" y="137914"/>
              <a:ext cx="19137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下</a:t>
              </a:r>
              <a:endParaRPr lang="en-US" altLang="zh-TW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俯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逆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  <a:endParaRPr lang="zh-TW" altLang="en-US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pic>
        <p:nvPicPr>
          <p:cNvPr id="14" name="狼">
            <a:extLst>
              <a:ext uri="{FF2B5EF4-FFF2-40B4-BE49-F238E27FC236}">
                <a16:creationId xmlns:a16="http://schemas.microsoft.com/office/drawing/2014/main" id="{E199E8F3-5059-4558-85A2-0D682A646C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10" y="3504033"/>
            <a:ext cx="2253398" cy="2253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2" name="狐題目">
            <a:extLst>
              <a:ext uri="{FF2B5EF4-FFF2-40B4-BE49-F238E27FC236}">
                <a16:creationId xmlns:a16="http://schemas.microsoft.com/office/drawing/2014/main" id="{AF491AD1-7E04-4F5B-BADD-A9541851016A}"/>
              </a:ext>
            </a:extLst>
          </p:cNvPr>
          <p:cNvGrpSpPr/>
          <p:nvPr/>
        </p:nvGrpSpPr>
        <p:grpSpPr>
          <a:xfrm>
            <a:off x="6271768" y="1159497"/>
            <a:ext cx="2244630" cy="2243525"/>
            <a:chOff x="114843" y="0"/>
            <a:chExt cx="2244630" cy="2243525"/>
          </a:xfrm>
        </p:grpSpPr>
        <p:pic>
          <p:nvPicPr>
            <p:cNvPr id="53" name="破紙效果">
              <a:extLst>
                <a:ext uri="{FF2B5EF4-FFF2-40B4-BE49-F238E27FC236}">
                  <a16:creationId xmlns:a16="http://schemas.microsoft.com/office/drawing/2014/main" id="{A877EB68-C230-4E5E-9DC6-887A2CC4A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2" b="98300" l="6125" r="90000">
                          <a14:foregroundMark x1="17625" y1="39722" x2="16500" y2="53941"/>
                          <a14:foregroundMark x1="16500" y1="53941" x2="27000" y2="20093"/>
                          <a14:foregroundMark x1="27000" y1="20093" x2="34625" y2="10355"/>
                          <a14:foregroundMark x1="34625" y1="10355" x2="53875" y2="7883"/>
                          <a14:foregroundMark x1="53875" y1="7883" x2="66875" y2="12519"/>
                          <a14:foregroundMark x1="66875" y1="12519" x2="86000" y2="30603"/>
                          <a14:foregroundMark x1="86000" y1="30603" x2="90875" y2="46059"/>
                          <a14:foregroundMark x1="90875" y1="46059" x2="87875" y2="78362"/>
                          <a14:foregroundMark x1="87875" y1="78362" x2="79125" y2="90417"/>
                          <a14:foregroundMark x1="79125" y1="90417" x2="64750" y2="97991"/>
                          <a14:foregroundMark x1="64750" y1="97991" x2="39000" y2="98300"/>
                          <a14:foregroundMark x1="39000" y1="98300" x2="25000" y2="89181"/>
                          <a14:foregroundMark x1="25000" y1="89181" x2="18625" y2="77125"/>
                          <a14:foregroundMark x1="18625" y1="77125" x2="17625" y2="57805"/>
                          <a14:foregroundMark x1="33500" y1="61515" x2="39000" y2="86553"/>
                          <a14:foregroundMark x1="39000" y1="86553" x2="42250" y2="89181"/>
                          <a14:foregroundMark x1="70375" y1="83926" x2="85000" y2="65379"/>
                          <a14:foregroundMark x1="85000" y1="65379" x2="85000" y2="64915"/>
                          <a14:foregroundMark x1="96125" y1="91499" x2="96500" y2="14374"/>
                          <a14:foregroundMark x1="96500" y1="14374" x2="82625" y2="7728"/>
                          <a14:foregroundMark x1="82625" y1="7728" x2="18125" y2="6491"/>
                          <a14:foregroundMark x1="18125" y1="6491" x2="13375" y2="18083"/>
                          <a14:foregroundMark x1="13375" y1="18083" x2="6125" y2="70634"/>
                          <a14:foregroundMark x1="41500" y1="36785" x2="41500" y2="36785"/>
                          <a14:foregroundMark x1="40750" y1="40649" x2="44750" y2="28903"/>
                          <a14:foregroundMark x1="44750" y1="28903" x2="45000" y2="28748"/>
                          <a14:backgroundMark x1="55750" y1="50696" x2="55750" y2="50696"/>
                          <a14:backgroundMark x1="56500" y1="48223" x2="56500" y2="48223"/>
                          <a14:backgroundMark x1="56500" y1="48223" x2="56500" y2="48223"/>
                          <a14:backgroundMark x1="60750" y1="50077" x2="60750" y2="50077"/>
                          <a14:backgroundMark x1="60750" y1="52087" x2="50000" y2="60433"/>
                          <a14:backgroundMark x1="50000" y1="60433" x2="63000" y2="62442"/>
                          <a14:backgroundMark x1="63000" y1="62442" x2="61500" y2="50232"/>
                          <a14:backgroundMark x1="61500" y1="50232" x2="48875" y2="49768"/>
                          <a14:backgroundMark x1="48875" y1="49768" x2="54625" y2="55796"/>
                          <a14:backgroundMark x1="56125" y1="41113" x2="54000" y2="56105"/>
                          <a14:backgroundMark x1="54000" y1="56105" x2="64500" y2="59351"/>
                          <a14:backgroundMark x1="64500" y1="59351" x2="66625" y2="45595"/>
                          <a14:backgroundMark x1="66625" y1="45595" x2="56625" y2="38485"/>
                          <a14:backgroundMark x1="56625" y1="38485" x2="46125" y2="43895"/>
                          <a14:backgroundMark x1="46125" y1="43895" x2="44875" y2="58114"/>
                          <a14:backgroundMark x1="44875" y1="58114" x2="54250" y2="67233"/>
                          <a14:backgroundMark x1="54250" y1="67233" x2="65750" y2="62133"/>
                          <a14:backgroundMark x1="65750" y1="62133" x2="67625" y2="44822"/>
                          <a14:backgroundMark x1="67625" y1="44822" x2="57000" y2="43277"/>
                          <a14:backgroundMark x1="57000" y1="43277" x2="56500" y2="44513"/>
                          <a14:backgroundMark x1="58000" y1="50696" x2="62625" y2="45440"/>
                          <a14:backgroundMark x1="53000" y1="45440" x2="56500" y2="51623"/>
                          <a14:backgroundMark x1="55750" y1="46368" x2="52375" y2="59042"/>
                          <a14:backgroundMark x1="52375" y1="59042" x2="62875" y2="55178"/>
                          <a14:backgroundMark x1="62875" y1="55178" x2="56000" y2="45595"/>
                          <a14:backgroundMark x1="56000" y1="45595" x2="51500" y2="53014"/>
                          <a14:backgroundMark x1="56125" y1="46368" x2="52375" y2="58578"/>
                          <a14:backgroundMark x1="52375" y1="58578" x2="63375" y2="56105"/>
                          <a14:backgroundMark x1="63375" y1="56105" x2="53875" y2="50386"/>
                          <a14:backgroundMark x1="53875" y1="50386" x2="54625" y2="59660"/>
                          <a14:backgroundMark x1="50000" y1="65379" x2="59750" y2="72334"/>
                          <a14:backgroundMark x1="59750" y1="72334" x2="66875" y2="55796"/>
                          <a14:backgroundMark x1="71125" y1="43895" x2="73375" y2="56878"/>
                          <a14:backgroundMark x1="73375" y1="56878" x2="66875" y2="68006"/>
                          <a14:backgroundMark x1="66875" y1="68006" x2="56875" y2="70788"/>
                          <a14:backgroundMark x1="56875" y1="70788" x2="48000" y2="65224"/>
                          <a14:backgroundMark x1="48000" y1="65224" x2="46875" y2="63988"/>
                          <a14:backgroundMark x1="56500" y1="37867" x2="67000" y2="39258"/>
                          <a14:backgroundMark x1="67000" y1="39258" x2="72625" y2="50386"/>
                          <a14:backgroundMark x1="72625" y1="50386" x2="72250" y2="64760"/>
                          <a14:backgroundMark x1="72250" y1="64760" x2="65250" y2="75116"/>
                          <a14:backgroundMark x1="65250" y1="75116" x2="55375" y2="78671"/>
                          <a14:backgroundMark x1="55375" y1="78671" x2="45375" y2="61978"/>
                          <a14:backgroundMark x1="41125" y1="55332" x2="50375" y2="82844"/>
                          <a14:backgroundMark x1="50375" y1="82844" x2="53250" y2="77125"/>
                          <a14:backgroundMark x1="48125" y1="40031" x2="56375" y2="34312"/>
                          <a14:backgroundMark x1="56375" y1="34312" x2="66625" y2="33694"/>
                          <a14:backgroundMark x1="66625" y1="33694" x2="73250" y2="44668"/>
                          <a14:backgroundMark x1="73250" y1="44668" x2="75875" y2="56569"/>
                          <a14:backgroundMark x1="75875" y1="56569" x2="75875" y2="63060"/>
                        </a14:backgroundRemoval>
                      </a14:imgEffect>
                    </a14:imgLayer>
                  </a14:imgProps>
                </a:ext>
              </a:extLst>
            </a:blip>
            <a:srcRect l="29855" t="18856" r="12766" b="10230"/>
            <a:stretch/>
          </p:blipFill>
          <p:spPr>
            <a:xfrm>
              <a:off x="114843" y="0"/>
              <a:ext cx="2244630" cy="2243525"/>
            </a:xfrm>
            <a:prstGeom prst="rect">
              <a:avLst/>
            </a:prstGeom>
          </p:spPr>
        </p:pic>
        <p:sp>
          <p:nvSpPr>
            <p:cNvPr id="54" name="題目">
              <a:extLst>
                <a:ext uri="{FF2B5EF4-FFF2-40B4-BE49-F238E27FC236}">
                  <a16:creationId xmlns:a16="http://schemas.microsoft.com/office/drawing/2014/main" id="{EAB891AA-EC92-4B70-8CB1-A82FC1BBD474}"/>
                </a:ext>
              </a:extLst>
            </p:cNvPr>
            <p:cNvSpPr txBox="1"/>
            <p:nvPr/>
          </p:nvSpPr>
          <p:spPr>
            <a:xfrm>
              <a:off x="335746" y="728773"/>
              <a:ext cx="18164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轉向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5</a:t>
              </a:r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點</a:t>
              </a:r>
              <a:endParaRPr lang="en-US" altLang="zh-TW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左上</a:t>
              </a:r>
            </a:p>
          </p:txBody>
        </p:sp>
      </p:grpSp>
      <p:pic>
        <p:nvPicPr>
          <p:cNvPr id="12" name="狐">
            <a:extLst>
              <a:ext uri="{FF2B5EF4-FFF2-40B4-BE49-F238E27FC236}">
                <a16:creationId xmlns:a16="http://schemas.microsoft.com/office/drawing/2014/main" id="{C5982D26-E496-46EE-B82B-17362582D7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26" y="1158392"/>
            <a:ext cx="2244630" cy="224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猴題目">
            <a:extLst>
              <a:ext uri="{FF2B5EF4-FFF2-40B4-BE49-F238E27FC236}">
                <a16:creationId xmlns:a16="http://schemas.microsoft.com/office/drawing/2014/main" id="{F4855396-0004-40E2-BDC9-26E29FBBD2B5}"/>
              </a:ext>
            </a:extLst>
          </p:cNvPr>
          <p:cNvGrpSpPr/>
          <p:nvPr/>
        </p:nvGrpSpPr>
        <p:grpSpPr>
          <a:xfrm>
            <a:off x="3795153" y="1159497"/>
            <a:ext cx="2244630" cy="2243525"/>
            <a:chOff x="2557573" y="0"/>
            <a:chExt cx="2244630" cy="2243525"/>
          </a:xfrm>
        </p:grpSpPr>
        <p:pic>
          <p:nvPicPr>
            <p:cNvPr id="46" name="破紙效果">
              <a:extLst>
                <a:ext uri="{FF2B5EF4-FFF2-40B4-BE49-F238E27FC236}">
                  <a16:creationId xmlns:a16="http://schemas.microsoft.com/office/drawing/2014/main" id="{606EEDEF-F662-46D9-A9FB-1943A8BC2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2" b="98300" l="6125" r="90000">
                          <a14:foregroundMark x1="17625" y1="39722" x2="16500" y2="53941"/>
                          <a14:foregroundMark x1="16500" y1="53941" x2="27000" y2="20093"/>
                          <a14:foregroundMark x1="27000" y1="20093" x2="34625" y2="10355"/>
                          <a14:foregroundMark x1="34625" y1="10355" x2="53875" y2="7883"/>
                          <a14:foregroundMark x1="53875" y1="7883" x2="66875" y2="12519"/>
                          <a14:foregroundMark x1="66875" y1="12519" x2="86000" y2="30603"/>
                          <a14:foregroundMark x1="86000" y1="30603" x2="90875" y2="46059"/>
                          <a14:foregroundMark x1="90875" y1="46059" x2="87875" y2="78362"/>
                          <a14:foregroundMark x1="87875" y1="78362" x2="79125" y2="90417"/>
                          <a14:foregroundMark x1="79125" y1="90417" x2="64750" y2="97991"/>
                          <a14:foregroundMark x1="64750" y1="97991" x2="39000" y2="98300"/>
                          <a14:foregroundMark x1="39000" y1="98300" x2="25000" y2="89181"/>
                          <a14:foregroundMark x1="25000" y1="89181" x2="18625" y2="77125"/>
                          <a14:foregroundMark x1="18625" y1="77125" x2="17625" y2="57805"/>
                          <a14:foregroundMark x1="33500" y1="61515" x2="39000" y2="86553"/>
                          <a14:foregroundMark x1="39000" y1="86553" x2="42250" y2="89181"/>
                          <a14:foregroundMark x1="70375" y1="83926" x2="85000" y2="65379"/>
                          <a14:foregroundMark x1="85000" y1="65379" x2="85000" y2="64915"/>
                          <a14:foregroundMark x1="96125" y1="91499" x2="96500" y2="14374"/>
                          <a14:foregroundMark x1="96500" y1="14374" x2="82625" y2="7728"/>
                          <a14:foregroundMark x1="82625" y1="7728" x2="18125" y2="6491"/>
                          <a14:foregroundMark x1="18125" y1="6491" x2="13375" y2="18083"/>
                          <a14:foregroundMark x1="13375" y1="18083" x2="6125" y2="70634"/>
                          <a14:foregroundMark x1="41500" y1="36785" x2="41500" y2="36785"/>
                          <a14:foregroundMark x1="40750" y1="40649" x2="44750" y2="28903"/>
                          <a14:foregroundMark x1="44750" y1="28903" x2="45000" y2="28748"/>
                          <a14:backgroundMark x1="55750" y1="50696" x2="55750" y2="50696"/>
                          <a14:backgroundMark x1="56500" y1="48223" x2="56500" y2="48223"/>
                          <a14:backgroundMark x1="56500" y1="48223" x2="56500" y2="48223"/>
                          <a14:backgroundMark x1="60750" y1="50077" x2="60750" y2="50077"/>
                          <a14:backgroundMark x1="60750" y1="52087" x2="50000" y2="60433"/>
                          <a14:backgroundMark x1="50000" y1="60433" x2="63000" y2="62442"/>
                          <a14:backgroundMark x1="63000" y1="62442" x2="61500" y2="50232"/>
                          <a14:backgroundMark x1="61500" y1="50232" x2="48875" y2="49768"/>
                          <a14:backgroundMark x1="48875" y1="49768" x2="54625" y2="55796"/>
                          <a14:backgroundMark x1="56125" y1="41113" x2="54000" y2="56105"/>
                          <a14:backgroundMark x1="54000" y1="56105" x2="64500" y2="59351"/>
                          <a14:backgroundMark x1="64500" y1="59351" x2="66625" y2="45595"/>
                          <a14:backgroundMark x1="66625" y1="45595" x2="56625" y2="38485"/>
                          <a14:backgroundMark x1="56625" y1="38485" x2="46125" y2="43895"/>
                          <a14:backgroundMark x1="46125" y1="43895" x2="44875" y2="58114"/>
                          <a14:backgroundMark x1="44875" y1="58114" x2="54250" y2="67233"/>
                          <a14:backgroundMark x1="54250" y1="67233" x2="65750" y2="62133"/>
                          <a14:backgroundMark x1="65750" y1="62133" x2="67625" y2="44822"/>
                          <a14:backgroundMark x1="67625" y1="44822" x2="57000" y2="43277"/>
                          <a14:backgroundMark x1="57000" y1="43277" x2="56500" y2="44513"/>
                          <a14:backgroundMark x1="58000" y1="50696" x2="62625" y2="45440"/>
                          <a14:backgroundMark x1="53000" y1="45440" x2="56500" y2="51623"/>
                          <a14:backgroundMark x1="55750" y1="46368" x2="52375" y2="59042"/>
                          <a14:backgroundMark x1="52375" y1="59042" x2="62875" y2="55178"/>
                          <a14:backgroundMark x1="62875" y1="55178" x2="56000" y2="45595"/>
                          <a14:backgroundMark x1="56000" y1="45595" x2="51500" y2="53014"/>
                          <a14:backgroundMark x1="56125" y1="46368" x2="52375" y2="58578"/>
                          <a14:backgroundMark x1="52375" y1="58578" x2="63375" y2="56105"/>
                          <a14:backgroundMark x1="63375" y1="56105" x2="53875" y2="50386"/>
                          <a14:backgroundMark x1="53875" y1="50386" x2="54625" y2="59660"/>
                          <a14:backgroundMark x1="50000" y1="65379" x2="59750" y2="72334"/>
                          <a14:backgroundMark x1="59750" y1="72334" x2="66875" y2="55796"/>
                          <a14:backgroundMark x1="71125" y1="43895" x2="73375" y2="56878"/>
                          <a14:backgroundMark x1="73375" y1="56878" x2="66875" y2="68006"/>
                          <a14:backgroundMark x1="66875" y1="68006" x2="56875" y2="70788"/>
                          <a14:backgroundMark x1="56875" y1="70788" x2="48000" y2="65224"/>
                          <a14:backgroundMark x1="48000" y1="65224" x2="46875" y2="63988"/>
                          <a14:backgroundMark x1="56500" y1="37867" x2="67000" y2="39258"/>
                          <a14:backgroundMark x1="67000" y1="39258" x2="72625" y2="50386"/>
                          <a14:backgroundMark x1="72625" y1="50386" x2="72250" y2="64760"/>
                          <a14:backgroundMark x1="72250" y1="64760" x2="65250" y2="75116"/>
                          <a14:backgroundMark x1="65250" y1="75116" x2="55375" y2="78671"/>
                          <a14:backgroundMark x1="55375" y1="78671" x2="45375" y2="61978"/>
                          <a14:backgroundMark x1="41125" y1="55332" x2="50375" y2="82844"/>
                          <a14:backgroundMark x1="50375" y1="82844" x2="53250" y2="77125"/>
                          <a14:backgroundMark x1="48125" y1="40031" x2="56375" y2="34312"/>
                          <a14:backgroundMark x1="56375" y1="34312" x2="66625" y2="33694"/>
                          <a14:backgroundMark x1="66625" y1="33694" x2="73250" y2="44668"/>
                          <a14:backgroundMark x1="73250" y1="44668" x2="75875" y2="56569"/>
                          <a14:backgroundMark x1="75875" y1="56569" x2="75875" y2="63060"/>
                        </a14:backgroundRemoval>
                      </a14:imgEffect>
                    </a14:imgLayer>
                  </a14:imgProps>
                </a:ext>
              </a:extLst>
            </a:blip>
            <a:srcRect l="29855" t="18856" r="12766" b="10230"/>
            <a:stretch/>
          </p:blipFill>
          <p:spPr>
            <a:xfrm>
              <a:off x="2557573" y="0"/>
              <a:ext cx="2244630" cy="2243525"/>
            </a:xfrm>
            <a:prstGeom prst="rect">
              <a:avLst/>
            </a:prstGeom>
          </p:spPr>
        </p:pic>
        <p:sp>
          <p:nvSpPr>
            <p:cNvPr id="47" name="題目">
              <a:extLst>
                <a:ext uri="{FF2B5EF4-FFF2-40B4-BE49-F238E27FC236}">
                  <a16:creationId xmlns:a16="http://schemas.microsoft.com/office/drawing/2014/main" id="{FC8859DE-624B-40F4-B42E-058960D66074}"/>
                </a:ext>
              </a:extLst>
            </p:cNvPr>
            <p:cNvSpPr txBox="1"/>
            <p:nvPr/>
          </p:nvSpPr>
          <p:spPr>
            <a:xfrm>
              <a:off x="2775824" y="402934"/>
              <a:ext cx="182614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逆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左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仰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  <a:endParaRPr lang="zh-TW" altLang="en-US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pic>
        <p:nvPicPr>
          <p:cNvPr id="11" name="猴">
            <a:extLst>
              <a:ext uri="{FF2B5EF4-FFF2-40B4-BE49-F238E27FC236}">
                <a16:creationId xmlns:a16="http://schemas.microsoft.com/office/drawing/2014/main" id="{4CF097F9-61B8-49B0-ABDF-75E930FB6F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04" y="1144470"/>
            <a:ext cx="2244630" cy="2244630"/>
          </a:xfrm>
          <a:prstGeom prst="rect">
            <a:avLst/>
          </a:prstGeom>
          <a:solidFill>
            <a:srgbClr val="FBFBE7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海豹題目">
            <a:extLst>
              <a:ext uri="{FF2B5EF4-FFF2-40B4-BE49-F238E27FC236}">
                <a16:creationId xmlns:a16="http://schemas.microsoft.com/office/drawing/2014/main" id="{BB3AB2DF-0BDB-4704-A717-74E129F59DA0}"/>
              </a:ext>
            </a:extLst>
          </p:cNvPr>
          <p:cNvGrpSpPr/>
          <p:nvPr/>
        </p:nvGrpSpPr>
        <p:grpSpPr>
          <a:xfrm>
            <a:off x="1263501" y="1159497"/>
            <a:ext cx="2299667" cy="2100381"/>
            <a:chOff x="-41453" y="1743959"/>
            <a:chExt cx="2354369" cy="2243525"/>
          </a:xfrm>
        </p:grpSpPr>
        <p:pic>
          <p:nvPicPr>
            <p:cNvPr id="91" name="破紙效果">
              <a:extLst>
                <a:ext uri="{FF2B5EF4-FFF2-40B4-BE49-F238E27FC236}">
                  <a16:creationId xmlns:a16="http://schemas.microsoft.com/office/drawing/2014/main" id="{E715EF76-604D-40E8-924A-A305E81C2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92" b="98300" l="6125" r="90000">
                          <a14:foregroundMark x1="17625" y1="39722" x2="16500" y2="53941"/>
                          <a14:foregroundMark x1="16500" y1="53941" x2="27000" y2="20093"/>
                          <a14:foregroundMark x1="27000" y1="20093" x2="34625" y2="10355"/>
                          <a14:foregroundMark x1="34625" y1="10355" x2="53875" y2="7883"/>
                          <a14:foregroundMark x1="53875" y1="7883" x2="66875" y2="12519"/>
                          <a14:foregroundMark x1="66875" y1="12519" x2="86000" y2="30603"/>
                          <a14:foregroundMark x1="86000" y1="30603" x2="90875" y2="46059"/>
                          <a14:foregroundMark x1="90875" y1="46059" x2="87875" y2="78362"/>
                          <a14:foregroundMark x1="87875" y1="78362" x2="79125" y2="90417"/>
                          <a14:foregroundMark x1="79125" y1="90417" x2="64750" y2="97991"/>
                          <a14:foregroundMark x1="64750" y1="97991" x2="39000" y2="98300"/>
                          <a14:foregroundMark x1="39000" y1="98300" x2="25000" y2="89181"/>
                          <a14:foregroundMark x1="25000" y1="89181" x2="18625" y2="77125"/>
                          <a14:foregroundMark x1="18625" y1="77125" x2="17625" y2="57805"/>
                          <a14:foregroundMark x1="33500" y1="61515" x2="39000" y2="86553"/>
                          <a14:foregroundMark x1="39000" y1="86553" x2="42250" y2="89181"/>
                          <a14:foregroundMark x1="70375" y1="83926" x2="85000" y2="65379"/>
                          <a14:foregroundMark x1="85000" y1="65379" x2="85000" y2="64915"/>
                          <a14:foregroundMark x1="96125" y1="91499" x2="96500" y2="14374"/>
                          <a14:foregroundMark x1="96500" y1="14374" x2="82625" y2="7728"/>
                          <a14:foregroundMark x1="82625" y1="7728" x2="18125" y2="6491"/>
                          <a14:foregroundMark x1="18125" y1="6491" x2="13375" y2="18083"/>
                          <a14:foregroundMark x1="13375" y1="18083" x2="6125" y2="70634"/>
                          <a14:foregroundMark x1="41500" y1="36785" x2="41500" y2="36785"/>
                          <a14:foregroundMark x1="40750" y1="40649" x2="44750" y2="28903"/>
                          <a14:foregroundMark x1="44750" y1="28903" x2="45000" y2="28748"/>
                          <a14:backgroundMark x1="55750" y1="50696" x2="55750" y2="50696"/>
                          <a14:backgroundMark x1="56500" y1="48223" x2="56500" y2="48223"/>
                          <a14:backgroundMark x1="56500" y1="48223" x2="56500" y2="48223"/>
                          <a14:backgroundMark x1="60750" y1="50077" x2="60750" y2="50077"/>
                          <a14:backgroundMark x1="60750" y1="52087" x2="50000" y2="60433"/>
                          <a14:backgroundMark x1="50000" y1="60433" x2="63000" y2="62442"/>
                          <a14:backgroundMark x1="63000" y1="62442" x2="61500" y2="50232"/>
                          <a14:backgroundMark x1="61500" y1="50232" x2="48875" y2="49768"/>
                          <a14:backgroundMark x1="48875" y1="49768" x2="54625" y2="55796"/>
                          <a14:backgroundMark x1="56125" y1="41113" x2="54000" y2="56105"/>
                          <a14:backgroundMark x1="54000" y1="56105" x2="64500" y2="59351"/>
                          <a14:backgroundMark x1="64500" y1="59351" x2="66625" y2="45595"/>
                          <a14:backgroundMark x1="66625" y1="45595" x2="56625" y2="38485"/>
                          <a14:backgroundMark x1="56625" y1="38485" x2="46125" y2="43895"/>
                          <a14:backgroundMark x1="46125" y1="43895" x2="44875" y2="58114"/>
                          <a14:backgroundMark x1="44875" y1="58114" x2="54250" y2="67233"/>
                          <a14:backgroundMark x1="54250" y1="67233" x2="65750" y2="62133"/>
                          <a14:backgroundMark x1="65750" y1="62133" x2="67625" y2="44822"/>
                          <a14:backgroundMark x1="67625" y1="44822" x2="57000" y2="43277"/>
                          <a14:backgroundMark x1="57000" y1="43277" x2="56500" y2="44513"/>
                          <a14:backgroundMark x1="58000" y1="50696" x2="62625" y2="45440"/>
                          <a14:backgroundMark x1="53000" y1="45440" x2="56500" y2="51623"/>
                          <a14:backgroundMark x1="55750" y1="46368" x2="52375" y2="59042"/>
                          <a14:backgroundMark x1="52375" y1="59042" x2="62875" y2="55178"/>
                          <a14:backgroundMark x1="62875" y1="55178" x2="56000" y2="45595"/>
                          <a14:backgroundMark x1="56000" y1="45595" x2="51500" y2="53014"/>
                          <a14:backgroundMark x1="56125" y1="46368" x2="52375" y2="58578"/>
                          <a14:backgroundMark x1="52375" y1="58578" x2="63375" y2="56105"/>
                          <a14:backgroundMark x1="63375" y1="56105" x2="53875" y2="50386"/>
                          <a14:backgroundMark x1="53875" y1="50386" x2="54625" y2="59660"/>
                          <a14:backgroundMark x1="50000" y1="65379" x2="59750" y2="72334"/>
                          <a14:backgroundMark x1="59750" y1="72334" x2="66875" y2="55796"/>
                          <a14:backgroundMark x1="71125" y1="43895" x2="73375" y2="56878"/>
                          <a14:backgroundMark x1="73375" y1="56878" x2="66875" y2="68006"/>
                          <a14:backgroundMark x1="66875" y1="68006" x2="56875" y2="70788"/>
                          <a14:backgroundMark x1="56875" y1="70788" x2="48000" y2="65224"/>
                          <a14:backgroundMark x1="48000" y1="65224" x2="46875" y2="63988"/>
                          <a14:backgroundMark x1="56500" y1="37867" x2="67000" y2="39258"/>
                          <a14:backgroundMark x1="67000" y1="39258" x2="72625" y2="50386"/>
                          <a14:backgroundMark x1="72625" y1="50386" x2="72250" y2="64760"/>
                          <a14:backgroundMark x1="72250" y1="64760" x2="65250" y2="75116"/>
                          <a14:backgroundMark x1="65250" y1="75116" x2="55375" y2="78671"/>
                          <a14:backgroundMark x1="55375" y1="78671" x2="45375" y2="61978"/>
                          <a14:backgroundMark x1="41125" y1="55332" x2="50375" y2="82844"/>
                          <a14:backgroundMark x1="50375" y1="82844" x2="53250" y2="77125"/>
                          <a14:backgroundMark x1="48125" y1="40031" x2="56375" y2="34312"/>
                          <a14:backgroundMark x1="56375" y1="34312" x2="66625" y2="33694"/>
                          <a14:backgroundMark x1="66625" y1="33694" x2="73250" y2="44668"/>
                          <a14:backgroundMark x1="73250" y1="44668" x2="75875" y2="56569"/>
                          <a14:backgroundMark x1="75875" y1="56569" x2="75875" y2="63060"/>
                        </a14:backgroundRemoval>
                      </a14:imgEffect>
                    </a14:imgLayer>
                  </a14:imgProps>
                </a:ext>
              </a:extLst>
            </a:blip>
            <a:srcRect l="29855" t="18856" r="12766" b="10230"/>
            <a:stretch/>
          </p:blipFill>
          <p:spPr>
            <a:xfrm>
              <a:off x="68286" y="1743959"/>
              <a:ext cx="2244630" cy="2243525"/>
            </a:xfrm>
            <a:prstGeom prst="rect">
              <a:avLst/>
            </a:prstGeom>
          </p:spPr>
        </p:pic>
        <p:sp>
          <p:nvSpPr>
            <p:cNvPr id="92" name="題目">
              <a:extLst>
                <a:ext uri="{FF2B5EF4-FFF2-40B4-BE49-F238E27FC236}">
                  <a16:creationId xmlns:a16="http://schemas.microsoft.com/office/drawing/2014/main" id="{58B170FD-802C-4704-8E96-F62DD1D116B9}"/>
                </a:ext>
              </a:extLst>
            </p:cNvPr>
            <p:cNvSpPr txBox="1"/>
            <p:nvPr/>
          </p:nvSpPr>
          <p:spPr>
            <a:xfrm>
              <a:off x="-41453" y="2125792"/>
              <a:ext cx="2306999" cy="1676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仰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左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</a:p>
            <a:p>
              <a:pPr algn="ctr"/>
              <a:r>
                <a:rPr lang="zh-TW" altLang="en-US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順</a:t>
              </a:r>
              <a:r>
                <a:rPr lang="en-US" altLang="zh-TW" sz="3200" b="1" dirty="0"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45</a:t>
              </a:r>
              <a:endParaRPr lang="zh-TW" altLang="en-US" sz="3200" b="1" dirty="0"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pic>
        <p:nvPicPr>
          <p:cNvPr id="25" name="海豹">
            <a:extLst>
              <a:ext uri="{FF2B5EF4-FFF2-40B4-BE49-F238E27FC236}">
                <a16:creationId xmlns:a16="http://schemas.microsoft.com/office/drawing/2014/main" id="{F1033B1F-F667-45AA-95D2-554F0A2FB3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90" y="1151622"/>
            <a:ext cx="2243525" cy="223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62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166261" y="9863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B3068D21-E314-422A-970B-A42AF3AA03D9}"/>
              </a:ext>
            </a:extLst>
          </p:cNvPr>
          <p:cNvSpPr txBox="1"/>
          <p:nvPr/>
        </p:nvSpPr>
        <p:spPr>
          <a:xfrm>
            <a:off x="874956" y="294998"/>
            <a:ext cx="607939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小小領航員競賽</a:t>
            </a:r>
            <a:endParaRPr lang="zh-TW" altLang="en-US" sz="48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05C8B2-2D35-4114-9127-9202546E99E9}"/>
              </a:ext>
            </a:extLst>
          </p:cNvPr>
          <p:cNvSpPr/>
          <p:nvPr/>
        </p:nvSpPr>
        <p:spPr>
          <a:xfrm>
            <a:off x="874956" y="1094379"/>
            <a:ext cx="6572219" cy="10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Codrone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模擬軟體及藍芽板連線無人機後，以鍵盤操控無人機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779A45-467E-69C7-DD20-DE30E3E5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0" y="2178587"/>
            <a:ext cx="5376705" cy="32606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4877DF-F64D-F6AE-66E2-BAB11A62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61" y="2178586"/>
            <a:ext cx="5366533" cy="32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D324E09-41D9-19F0-D6C0-EF29D04E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25" y="3009363"/>
            <a:ext cx="8240275" cy="384863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166261" y="9863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B3068D21-E314-422A-970B-A42AF3AA03D9}"/>
              </a:ext>
            </a:extLst>
          </p:cNvPr>
          <p:cNvSpPr txBox="1"/>
          <p:nvPr/>
        </p:nvSpPr>
        <p:spPr>
          <a:xfrm>
            <a:off x="874956" y="294998"/>
            <a:ext cx="607939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小小領航員競賽</a:t>
            </a:r>
            <a:endParaRPr lang="zh-TW" altLang="en-US" sz="48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05C8B2-2D35-4114-9127-9202546E99E9}"/>
              </a:ext>
            </a:extLst>
          </p:cNvPr>
          <p:cNvSpPr/>
          <p:nvPr/>
        </p:nvSpPr>
        <p:spPr>
          <a:xfrm>
            <a:off x="874956" y="1094379"/>
            <a:ext cx="6047305" cy="211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無人機自起飛點起飛，水平通過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50cmx50cmx50cm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PVC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管障礙，上升通過頂部後，飛行至降落點降落。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1B81A76-AF85-88FC-5575-F93E5B95457C}"/>
              </a:ext>
            </a:extLst>
          </p:cNvPr>
          <p:cNvCxnSpPr/>
          <p:nvPr/>
        </p:nvCxnSpPr>
        <p:spPr>
          <a:xfrm flipV="1">
            <a:off x="6410227" y="5929460"/>
            <a:ext cx="923827" cy="2073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2691F6A-9E08-E5F7-7567-8687868E3FEA}"/>
              </a:ext>
            </a:extLst>
          </p:cNvPr>
          <p:cNvCxnSpPr>
            <a:cxnSpLocks/>
          </p:cNvCxnSpPr>
          <p:nvPr/>
        </p:nvCxnSpPr>
        <p:spPr>
          <a:xfrm flipV="1">
            <a:off x="8410280" y="3355942"/>
            <a:ext cx="0" cy="2301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71CE93A-C3D3-1903-B72A-3458E44E4628}"/>
              </a:ext>
            </a:extLst>
          </p:cNvPr>
          <p:cNvCxnSpPr>
            <a:cxnSpLocks/>
          </p:cNvCxnSpPr>
          <p:nvPr/>
        </p:nvCxnSpPr>
        <p:spPr>
          <a:xfrm flipV="1">
            <a:off x="8774784" y="3204508"/>
            <a:ext cx="1538140" cy="1514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C2B9CF5-5790-D899-3A50-6CE5172C676A}"/>
              </a:ext>
            </a:extLst>
          </p:cNvPr>
          <p:cNvCxnSpPr>
            <a:cxnSpLocks/>
          </p:cNvCxnSpPr>
          <p:nvPr/>
        </p:nvCxnSpPr>
        <p:spPr>
          <a:xfrm>
            <a:off x="10495175" y="3204508"/>
            <a:ext cx="0" cy="18859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D324E09-41D9-19F0-D6C0-EF29D04E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25" y="3009363"/>
            <a:ext cx="8240275" cy="384863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166261" y="9863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B3068D21-E314-422A-970B-A42AF3AA03D9}"/>
              </a:ext>
            </a:extLst>
          </p:cNvPr>
          <p:cNvSpPr txBox="1"/>
          <p:nvPr/>
        </p:nvSpPr>
        <p:spPr>
          <a:xfrm>
            <a:off x="874956" y="294998"/>
            <a:ext cx="607939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小小領航員競賽</a:t>
            </a:r>
            <a:endParaRPr lang="zh-TW" altLang="en-US" sz="48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05C8B2-2D35-4114-9127-9202546E99E9}"/>
              </a:ext>
            </a:extLst>
          </p:cNvPr>
          <p:cNvSpPr/>
          <p:nvPr/>
        </p:nvSpPr>
        <p:spPr>
          <a:xfrm>
            <a:off x="874956" y="1094379"/>
            <a:ext cx="6047305" cy="4161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每組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人，分為領航員及飛手，領航員觀察無人機飛行姿勢，通知飛手控制無人機，通知之內容不可以有上升、下降、左旋、右旋、前進、後退、左移、右移等字句，其飛行姿勢由小組成員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自行協調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，飛手無法目視無人機飛行姿勢。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1B81A76-AF85-88FC-5575-F93E5B95457C}"/>
              </a:ext>
            </a:extLst>
          </p:cNvPr>
          <p:cNvCxnSpPr/>
          <p:nvPr/>
        </p:nvCxnSpPr>
        <p:spPr>
          <a:xfrm flipV="1">
            <a:off x="6410227" y="5929460"/>
            <a:ext cx="923827" cy="2073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2691F6A-9E08-E5F7-7567-8687868E3FEA}"/>
              </a:ext>
            </a:extLst>
          </p:cNvPr>
          <p:cNvCxnSpPr>
            <a:cxnSpLocks/>
          </p:cNvCxnSpPr>
          <p:nvPr/>
        </p:nvCxnSpPr>
        <p:spPr>
          <a:xfrm flipV="1">
            <a:off x="8410280" y="3355942"/>
            <a:ext cx="0" cy="2301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71CE93A-C3D3-1903-B72A-3458E44E4628}"/>
              </a:ext>
            </a:extLst>
          </p:cNvPr>
          <p:cNvCxnSpPr>
            <a:cxnSpLocks/>
          </p:cNvCxnSpPr>
          <p:nvPr/>
        </p:nvCxnSpPr>
        <p:spPr>
          <a:xfrm flipV="1">
            <a:off x="8774784" y="3204508"/>
            <a:ext cx="1538140" cy="1514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C2B9CF5-5790-D899-3A50-6CE5172C676A}"/>
              </a:ext>
            </a:extLst>
          </p:cNvPr>
          <p:cNvCxnSpPr>
            <a:cxnSpLocks/>
          </p:cNvCxnSpPr>
          <p:nvPr/>
        </p:nvCxnSpPr>
        <p:spPr>
          <a:xfrm>
            <a:off x="10495175" y="3204508"/>
            <a:ext cx="0" cy="18859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D324E09-41D9-19F0-D6C0-EF29D04E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25" y="3009363"/>
            <a:ext cx="8240275" cy="384863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166261" y="9863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B3068D21-E314-422A-970B-A42AF3AA03D9}"/>
              </a:ext>
            </a:extLst>
          </p:cNvPr>
          <p:cNvSpPr txBox="1"/>
          <p:nvPr/>
        </p:nvSpPr>
        <p:spPr>
          <a:xfrm>
            <a:off x="874956" y="294998"/>
            <a:ext cx="607939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小小領航員競賽</a:t>
            </a:r>
            <a:endParaRPr lang="zh-TW" altLang="en-US" sz="48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05C8B2-2D35-4114-9127-9202546E99E9}"/>
              </a:ext>
            </a:extLst>
          </p:cNvPr>
          <p:cNvSpPr/>
          <p:nvPr/>
        </p:nvSpPr>
        <p:spPr>
          <a:xfrm>
            <a:off x="874956" y="1094379"/>
            <a:ext cx="6047305" cy="5187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比賽結束後依據各組結束時間進行排序，時間愈短隊伍名次愈前，依據名次得分：第一名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分、第二名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分、第三名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分、第四名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分、第五名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分、第六名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分、其餘各隊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分。飛行過程如碰觸至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PVC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管或未依規範通過平面區域，則從起點從新開始，時間繼續計時，如果穿過其他平面每一次加分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887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E089874-A23A-4B29-8B57-ADD50D850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4" b="16231"/>
          <a:stretch/>
        </p:blipFill>
        <p:spPr>
          <a:xfrm>
            <a:off x="0" y="3429000"/>
            <a:ext cx="12192000" cy="3485245"/>
          </a:xfrm>
          <a:prstGeom prst="rect">
            <a:avLst/>
          </a:prstGeom>
        </p:spPr>
      </p:pic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3705554" y="765950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199486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428647" y="196721"/>
            <a:ext cx="2730235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04</a:t>
            </a:r>
            <a:endParaRPr lang="zh-CN" altLang="en-US" sz="16600" spc="3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4043135" y="1238274"/>
            <a:ext cx="5724644" cy="9679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5000"/>
              </a:lnSpc>
            </a:pPr>
            <a:r>
              <a:rPr lang="zh-TW" altLang="en-US" sz="54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無人機的控制程式</a:t>
            </a:r>
          </a:p>
        </p:txBody>
      </p:sp>
    </p:spTree>
    <p:extLst>
      <p:ext uri="{BB962C8B-B14F-4D97-AF65-F5344CB8AC3E}">
        <p14:creationId xmlns:p14="http://schemas.microsoft.com/office/powerpoint/2010/main" val="3700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打怪神器的啟發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5582144" y="431252"/>
            <a:ext cx="615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變數與函式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紅色怪獸與綠色怪獸的相遇</a:t>
            </a:r>
            <a:r>
              <a:rPr lang="en-US" altLang="zh-TW" sz="2400" b="1" dirty="0"/>
              <a:t>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E20095F-C0FF-55A0-31A9-801B309F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6" y="1339299"/>
            <a:ext cx="8624467" cy="4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5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打怪神器的啟發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5582144" y="431252"/>
            <a:ext cx="615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一個變數、三個函式</a:t>
            </a:r>
            <a:endParaRPr lang="en-US" altLang="zh-TW" sz="24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89A622-0B9F-62FA-FF25-7E7CE8EE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9" y="1096044"/>
            <a:ext cx="7249369" cy="56504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8DD1676-0618-A985-AAA5-B43708A76137}"/>
              </a:ext>
            </a:extLst>
          </p:cNvPr>
          <p:cNvSpPr/>
          <p:nvPr/>
        </p:nvSpPr>
        <p:spPr>
          <a:xfrm>
            <a:off x="5220871" y="5117670"/>
            <a:ext cx="6581972" cy="1269717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89E693-B262-F301-F155-E506E98E94C3}"/>
              </a:ext>
            </a:extLst>
          </p:cNvPr>
          <p:cNvSpPr txBox="1"/>
          <p:nvPr/>
        </p:nvSpPr>
        <p:spPr>
          <a:xfrm>
            <a:off x="5403674" y="5190042"/>
            <a:ext cx="6154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函式：可以想像成分解動作的機器人，當機器人起立向前走</a:t>
            </a:r>
            <a:r>
              <a:rPr lang="en-US" altLang="zh-TW" sz="2400" b="1" dirty="0"/>
              <a:t>2</a:t>
            </a:r>
            <a:r>
              <a:rPr lang="zh-TW" altLang="en-US" sz="2400" b="1" dirty="0"/>
              <a:t>步後坐下。其函式可以分為起立、向前走及坐下等</a:t>
            </a:r>
            <a:r>
              <a:rPr lang="en-US" altLang="zh-TW" sz="2400" b="1" dirty="0"/>
              <a:t>3</a:t>
            </a:r>
            <a:r>
              <a:rPr lang="zh-TW" altLang="en-US" sz="2400" b="1" dirty="0"/>
              <a:t>個函式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8645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852804" y="136682"/>
            <a:ext cx="1087971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54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觀察</a:t>
            </a:r>
            <a:r>
              <a:rPr lang="en-US" altLang="zh-TW" sz="5400" b="1" spc="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CoDrone</a:t>
            </a:r>
            <a:r>
              <a:rPr lang="en-US" altLang="zh-TW" sz="54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54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的模擬飛行姿勢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498586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267236" y="986379"/>
            <a:ext cx="5167902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7C5B49-4029-1063-2C0F-B9064967DC14}"/>
              </a:ext>
            </a:extLst>
          </p:cNvPr>
          <p:cNvSpPr txBox="1"/>
          <p:nvPr/>
        </p:nvSpPr>
        <p:spPr>
          <a:xfrm>
            <a:off x="9761143" y="1202071"/>
            <a:ext cx="2337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小組成員開始利用鍵盤來探索無人機的操控方式，並寫下鍵盤的對應功能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AE97DE-6BFD-16AC-5AB0-0B57E375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8" y="1202071"/>
            <a:ext cx="8901412" cy="5399786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0B5321B-EB6E-F1EF-848C-89196B3F6393}"/>
              </a:ext>
            </a:extLst>
          </p:cNvPr>
          <p:cNvSpPr/>
          <p:nvPr/>
        </p:nvSpPr>
        <p:spPr>
          <a:xfrm>
            <a:off x="10520634" y="3141063"/>
            <a:ext cx="570244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</a:t>
            </a:r>
            <a:endParaRPr lang="zh-TW" alt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21339DD-4549-AEE0-A420-2B9E1BC92A53}"/>
              </a:ext>
            </a:extLst>
          </p:cNvPr>
          <p:cNvSpPr/>
          <p:nvPr/>
        </p:nvSpPr>
        <p:spPr>
          <a:xfrm>
            <a:off x="9773222" y="3843093"/>
            <a:ext cx="570244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10E5AD1-B932-93B7-38CB-8F91DC2D70CA}"/>
              </a:ext>
            </a:extLst>
          </p:cNvPr>
          <p:cNvSpPr/>
          <p:nvPr/>
        </p:nvSpPr>
        <p:spPr>
          <a:xfrm>
            <a:off x="11264962" y="3843093"/>
            <a:ext cx="570244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FFD96AB-2A69-EE0B-1B76-ADB128B299FD}"/>
              </a:ext>
            </a:extLst>
          </p:cNvPr>
          <p:cNvSpPr/>
          <p:nvPr/>
        </p:nvSpPr>
        <p:spPr>
          <a:xfrm>
            <a:off x="10508818" y="3843093"/>
            <a:ext cx="570244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27272C8-16E0-ABA7-82E9-15000A676525}"/>
              </a:ext>
            </a:extLst>
          </p:cNvPr>
          <p:cNvSpPr/>
          <p:nvPr/>
        </p:nvSpPr>
        <p:spPr>
          <a:xfrm>
            <a:off x="10561637" y="4526574"/>
            <a:ext cx="570244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↑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345EA01-F401-2393-C7CB-54348EACFC4A}"/>
              </a:ext>
            </a:extLst>
          </p:cNvPr>
          <p:cNvSpPr/>
          <p:nvPr/>
        </p:nvSpPr>
        <p:spPr>
          <a:xfrm>
            <a:off x="9773222" y="5210056"/>
            <a:ext cx="570244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←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DD75E20-C09F-A9D4-07CD-417EDA81A168}"/>
              </a:ext>
            </a:extLst>
          </p:cNvPr>
          <p:cNvSpPr/>
          <p:nvPr/>
        </p:nvSpPr>
        <p:spPr>
          <a:xfrm>
            <a:off x="11264962" y="5183679"/>
            <a:ext cx="570244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→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D50E88D-C4A1-A705-AAB3-6B1D01B1EF48}"/>
              </a:ext>
            </a:extLst>
          </p:cNvPr>
          <p:cNvSpPr/>
          <p:nvPr/>
        </p:nvSpPr>
        <p:spPr>
          <a:xfrm>
            <a:off x="10561637" y="5210056"/>
            <a:ext cx="570244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↓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134D1A7E-FCE7-15B9-1773-445F99D99002}"/>
              </a:ext>
            </a:extLst>
          </p:cNvPr>
          <p:cNvSpPr/>
          <p:nvPr/>
        </p:nvSpPr>
        <p:spPr>
          <a:xfrm>
            <a:off x="9677206" y="6031613"/>
            <a:ext cx="1096836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Shift</a:t>
            </a:r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8009DEB-8711-35F4-28DB-80098010AEF7}"/>
              </a:ext>
            </a:extLst>
          </p:cNvPr>
          <p:cNvSpPr/>
          <p:nvPr/>
        </p:nvSpPr>
        <p:spPr>
          <a:xfrm>
            <a:off x="10929679" y="6031613"/>
            <a:ext cx="1168536" cy="570244"/>
          </a:xfrm>
          <a:prstGeom prst="roundRect">
            <a:avLst/>
          </a:prstGeom>
          <a:solidFill>
            <a:srgbClr val="B9B9B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Space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692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打怪神器的啟發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5582144" y="431252"/>
            <a:ext cx="615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計分函式</a:t>
            </a:r>
            <a:endParaRPr lang="en-US" altLang="zh-TW" sz="24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91B4C7-C1D2-47FB-8CE3-BE4E787E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5" y="1740330"/>
            <a:ext cx="1003122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打怪神器的啟發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5582144" y="431252"/>
            <a:ext cx="615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怪獸函式</a:t>
            </a:r>
            <a:endParaRPr lang="en-US" altLang="zh-TW" sz="24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735DB9-E0BF-DAC7-DF4E-96E4E316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5" y="1576873"/>
            <a:ext cx="10002646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打怪神器的啟發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5582144" y="431252"/>
            <a:ext cx="615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按下</a:t>
            </a:r>
            <a:r>
              <a:rPr lang="en-US" altLang="zh-TW" sz="2400" b="1" dirty="0"/>
              <a:t>A</a:t>
            </a:r>
            <a:r>
              <a:rPr lang="zh-TW" altLang="en-US" sz="2400" b="1" dirty="0"/>
              <a:t>鈕或</a:t>
            </a:r>
            <a:r>
              <a:rPr lang="en-US" altLang="zh-TW" sz="2400" b="1" dirty="0"/>
              <a:t>B</a:t>
            </a:r>
            <a:r>
              <a:rPr lang="zh-TW" altLang="en-US" sz="2400" b="1" dirty="0"/>
              <a:t>鈕的函式</a:t>
            </a:r>
            <a:endParaRPr lang="en-US" altLang="zh-TW" sz="24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318251-5F47-285E-BBF3-4151696E0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95" y="1295898"/>
            <a:ext cx="637311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D17CF3-4673-450E-BA48-F26F5CA6312B}"/>
              </a:ext>
            </a:extLst>
          </p:cNvPr>
          <p:cNvGrpSpPr/>
          <p:nvPr/>
        </p:nvGrpSpPr>
        <p:grpSpPr>
          <a:xfrm>
            <a:off x="265009" y="282404"/>
            <a:ext cx="5138666" cy="703802"/>
            <a:chOff x="858530" y="398839"/>
            <a:chExt cx="5138666" cy="70380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B3528AF-D764-4FF2-9804-C51175620B74}"/>
                </a:ext>
              </a:extLst>
            </p:cNvPr>
            <p:cNvGrpSpPr/>
            <p:nvPr/>
          </p:nvGrpSpPr>
          <p:grpSpPr>
            <a:xfrm>
              <a:off x="858530" y="398839"/>
              <a:ext cx="5138666" cy="703802"/>
              <a:chOff x="838451" y="397581"/>
              <a:chExt cx="5138666" cy="7038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E5A0A25-0EC3-43FA-9194-978BC40CAFD7}"/>
                  </a:ext>
                </a:extLst>
              </p:cNvPr>
              <p:cNvSpPr/>
              <p:nvPr/>
            </p:nvSpPr>
            <p:spPr>
              <a:xfrm>
                <a:off x="838451" y="988248"/>
                <a:ext cx="5138666" cy="113135"/>
              </a:xfrm>
              <a:prstGeom prst="rect">
                <a:avLst/>
              </a:prstGeom>
              <a:solidFill>
                <a:srgbClr val="97C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4C868-64F7-48D5-973C-CFA1BAD640CC}"/>
                  </a:ext>
                </a:extLst>
              </p:cNvPr>
              <p:cNvSpPr/>
              <p:nvPr/>
            </p:nvSpPr>
            <p:spPr>
              <a:xfrm>
                <a:off x="838451" y="397581"/>
                <a:ext cx="5138665" cy="590667"/>
              </a:xfrm>
              <a:prstGeom prst="rect">
                <a:avLst/>
              </a:prstGeom>
              <a:solidFill>
                <a:schemeClr val="tx2">
                  <a:lumMod val="50000"/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BF83ADD3-1920-49FA-A24A-7B7E026DB09C}"/>
                </a:ext>
              </a:extLst>
            </p:cNvPr>
            <p:cNvSpPr txBox="1"/>
            <p:nvPr/>
          </p:nvSpPr>
          <p:spPr>
            <a:xfrm>
              <a:off x="1048536" y="424577"/>
              <a:ext cx="4765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打怪神器的啟發</a:t>
              </a:r>
              <a:endParaRPr lang="en-US" altLang="zh-TW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3ED160-8D71-45BC-8EBB-866B50589EDB}"/>
              </a:ext>
            </a:extLst>
          </p:cNvPr>
          <p:cNvSpPr txBox="1"/>
          <p:nvPr/>
        </p:nvSpPr>
        <p:spPr>
          <a:xfrm>
            <a:off x="455015" y="1438000"/>
            <a:ext cx="6154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</a:t>
            </a:r>
            <a:r>
              <a:rPr lang="zh-TW" altLang="en-US" sz="2800" dirty="0"/>
              <a:t>如何讓怪獸下降的速度變快</a:t>
            </a:r>
            <a:endParaRPr lang="en-US" altLang="zh-TW" sz="2800" dirty="0"/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如何讓怪獸左右移動的速度變快</a:t>
            </a:r>
            <a:endParaRPr lang="en-US" altLang="zh-TW" sz="2800" dirty="0"/>
          </a:p>
          <a:p>
            <a:r>
              <a:rPr lang="en-US" altLang="zh-TW" sz="2800" dirty="0"/>
              <a:t>3.</a:t>
            </a:r>
            <a:r>
              <a:rPr lang="zh-TW" altLang="en-US" sz="2800" dirty="0"/>
              <a:t>再加入一隻怪獸</a:t>
            </a:r>
            <a:endParaRPr lang="en-US" altLang="zh-TW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E471F3-76FE-11B8-8E44-5B5AA25C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16" y="3274789"/>
            <a:ext cx="5572903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166260" y="986379"/>
            <a:ext cx="1427235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B3068D21-E314-422A-970B-A42AF3AA03D9}"/>
              </a:ext>
            </a:extLst>
          </p:cNvPr>
          <p:cNvSpPr txBox="1"/>
          <p:nvPr/>
        </p:nvSpPr>
        <p:spPr>
          <a:xfrm>
            <a:off x="874956" y="278493"/>
            <a:ext cx="7324827" cy="74097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5000"/>
              </a:lnSpc>
            </a:pPr>
            <a:r>
              <a:rPr lang="zh-TW" altLang="en-US" sz="40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無人機的圖控程式設計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05C8B2-2D35-4114-9127-9202546E99E9}"/>
              </a:ext>
            </a:extLst>
          </p:cNvPr>
          <p:cNvSpPr/>
          <p:nvPr/>
        </p:nvSpPr>
        <p:spPr>
          <a:xfrm>
            <a:off x="874955" y="1193250"/>
            <a:ext cx="10982427" cy="10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https://www.archive.robolink.com/blockly/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codrone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的線上編輯程式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23948A-EFDD-F687-16FF-277CF7DB3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0" y="2451243"/>
            <a:ext cx="5294252" cy="42632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E291777-C0EC-5D27-7A50-4C1A8571FAC8}"/>
              </a:ext>
            </a:extLst>
          </p:cNvPr>
          <p:cNvSpPr txBox="1"/>
          <p:nvPr/>
        </p:nvSpPr>
        <p:spPr>
          <a:xfrm>
            <a:off x="6278252" y="2451243"/>
            <a:ext cx="49946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Flight Commands: </a:t>
            </a:r>
            <a:r>
              <a:rPr lang="zh-TW" altLang="en-US" sz="2800" dirty="0"/>
              <a:t>飛行指令</a:t>
            </a:r>
            <a:endParaRPr lang="en-US" altLang="zh-TW" sz="2800" dirty="0"/>
          </a:p>
          <a:p>
            <a:r>
              <a:rPr lang="en-US" altLang="zh-TW" sz="2800" dirty="0"/>
              <a:t>Keyboard Input:</a:t>
            </a:r>
            <a:r>
              <a:rPr lang="zh-TW" altLang="en-US" sz="2800" dirty="0"/>
              <a:t>鍵盤輸入</a:t>
            </a:r>
            <a:endParaRPr lang="en-US" altLang="zh-TW" sz="2800" dirty="0"/>
          </a:p>
          <a:p>
            <a:r>
              <a:rPr lang="en-US" altLang="zh-TW" sz="2800" dirty="0"/>
              <a:t>Timing:</a:t>
            </a:r>
            <a:r>
              <a:rPr lang="zh-TW" altLang="en-US" sz="2800" dirty="0"/>
              <a:t>暫停</a:t>
            </a:r>
          </a:p>
        </p:txBody>
      </p:sp>
    </p:spTree>
    <p:extLst>
      <p:ext uri="{BB962C8B-B14F-4D97-AF65-F5344CB8AC3E}">
        <p14:creationId xmlns:p14="http://schemas.microsoft.com/office/powerpoint/2010/main" val="4016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166261" y="9863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B3068D21-E314-422A-970B-A42AF3AA03D9}"/>
              </a:ext>
            </a:extLst>
          </p:cNvPr>
          <p:cNvSpPr txBox="1"/>
          <p:nvPr/>
        </p:nvSpPr>
        <p:spPr>
          <a:xfrm>
            <a:off x="874956" y="294998"/>
            <a:ext cx="607939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鍵盤控制程式設計</a:t>
            </a:r>
            <a:endParaRPr lang="zh-TW" altLang="en-US" sz="48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05C8B2-2D35-4114-9127-9202546E99E9}"/>
              </a:ext>
            </a:extLst>
          </p:cNvPr>
          <p:cNvSpPr/>
          <p:nvPr/>
        </p:nvSpPr>
        <p:spPr>
          <a:xfrm>
            <a:off x="874956" y="1094379"/>
            <a:ext cx="10912854" cy="10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定義鍵盤上的按鍵對應上升、下降、左旋、右旋、前進、後退、左移、右移、起飛、降落及緊急停止等飛行動作。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358AA1-78F1-0DB3-AC1B-DE5A1DD9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56" y="2299292"/>
            <a:ext cx="3877216" cy="18671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CE72631-0ECB-8F75-2A10-A4C17AD7AB94}"/>
              </a:ext>
            </a:extLst>
          </p:cNvPr>
          <p:cNvSpPr/>
          <p:nvPr/>
        </p:nvSpPr>
        <p:spPr>
          <a:xfrm>
            <a:off x="874956" y="4555587"/>
            <a:ext cx="10912854" cy="571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進行第二次「小小領航員競賽」。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151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4B0E43-555D-FF82-4C9D-D70BB2B7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514" y="2533046"/>
            <a:ext cx="8316486" cy="432495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166260" y="986379"/>
            <a:ext cx="3655471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B3068D21-E314-422A-970B-A42AF3AA03D9}"/>
              </a:ext>
            </a:extLst>
          </p:cNvPr>
          <p:cNvSpPr txBox="1"/>
          <p:nvPr/>
        </p:nvSpPr>
        <p:spPr>
          <a:xfrm>
            <a:off x="972069" y="278493"/>
            <a:ext cx="607939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dirty="0"/>
              <a:t>飛行救災英雄競賽活動</a:t>
            </a:r>
            <a:endParaRPr lang="en-US" altLang="zh-TW" sz="40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05C8B2-2D35-4114-9127-9202546E99E9}"/>
              </a:ext>
            </a:extLst>
          </p:cNvPr>
          <p:cNvSpPr/>
          <p:nvPr/>
        </p:nvSpPr>
        <p:spPr>
          <a:xfrm>
            <a:off x="874955" y="1193250"/>
            <a:ext cx="595947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無人機探測公司針對火山活動進行探測，這次的探測任務必須從火山的底部隧道水平飛入後，經過火山中心垂直上升至火山口後飛回起飛點，無人機必須透過</a:t>
            </a:r>
            <a:r>
              <a:rPr lang="zh-TW" altLang="en-US" sz="2800" dirty="0">
                <a:solidFill>
                  <a:srgbClr val="FF0000"/>
                </a:solidFill>
              </a:rPr>
              <a:t>程式設定自主飛行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048DE95-3C96-346C-F66B-26E9E599198F}"/>
              </a:ext>
            </a:extLst>
          </p:cNvPr>
          <p:cNvCxnSpPr>
            <a:cxnSpLocks/>
          </p:cNvCxnSpPr>
          <p:nvPr/>
        </p:nvCxnSpPr>
        <p:spPr>
          <a:xfrm flipV="1">
            <a:off x="6717383" y="5769204"/>
            <a:ext cx="2291193" cy="5665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86218C4-150F-30EC-F09E-47F362ECC380}"/>
              </a:ext>
            </a:extLst>
          </p:cNvPr>
          <p:cNvCxnSpPr>
            <a:cxnSpLocks/>
          </p:cNvCxnSpPr>
          <p:nvPr/>
        </p:nvCxnSpPr>
        <p:spPr>
          <a:xfrm flipV="1">
            <a:off x="9898716" y="3195270"/>
            <a:ext cx="0" cy="2301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AFF0FE-FB63-D98C-72AA-83000B2D329F}"/>
              </a:ext>
            </a:extLst>
          </p:cNvPr>
          <p:cNvCxnSpPr>
            <a:cxnSpLocks/>
          </p:cNvCxnSpPr>
          <p:nvPr/>
        </p:nvCxnSpPr>
        <p:spPr>
          <a:xfrm flipH="1">
            <a:off x="5903978" y="3154193"/>
            <a:ext cx="3609237" cy="6636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9813BD0-1EB1-54C3-7024-B17F26A10333}"/>
              </a:ext>
            </a:extLst>
          </p:cNvPr>
          <p:cNvCxnSpPr>
            <a:cxnSpLocks/>
          </p:cNvCxnSpPr>
          <p:nvPr/>
        </p:nvCxnSpPr>
        <p:spPr>
          <a:xfrm>
            <a:off x="5772003" y="3883238"/>
            <a:ext cx="131975" cy="22724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6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4B0E43-555D-FF82-4C9D-D70BB2B7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514" y="2533046"/>
            <a:ext cx="8316486" cy="432495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166260" y="986379"/>
            <a:ext cx="3655471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B3068D21-E314-422A-970B-A42AF3AA03D9}"/>
              </a:ext>
            </a:extLst>
          </p:cNvPr>
          <p:cNvSpPr txBox="1"/>
          <p:nvPr/>
        </p:nvSpPr>
        <p:spPr>
          <a:xfrm>
            <a:off x="972069" y="278493"/>
            <a:ext cx="607939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dirty="0"/>
              <a:t>飛行救災英雄競賽活動</a:t>
            </a:r>
            <a:endParaRPr lang="en-US" altLang="zh-TW" sz="40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05C8B2-2D35-4114-9127-9202546E99E9}"/>
              </a:ext>
            </a:extLst>
          </p:cNvPr>
          <p:cNvSpPr/>
          <p:nvPr/>
        </p:nvSpPr>
        <p:spPr>
          <a:xfrm>
            <a:off x="874956" y="1193250"/>
            <a:ext cx="6562792" cy="4674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比賽結束後依據各組結束時間進行排序，時間愈短隊伍名次愈前，依據名次得分：第一名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分、第二名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分、第三名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分、第四名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分、第五名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分、第六名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分、其餘各隊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分。飛行過程如碰觸至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PVC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管或未依規範通過平面區域，則從起點從新開始，時間繼續計時，如果穿過其他平面每一次加分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44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18B7403-1493-7ADD-6AF5-22C263EDF9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23"/>
          <a:stretch/>
        </p:blipFill>
        <p:spPr>
          <a:xfrm>
            <a:off x="0" y="3106687"/>
            <a:ext cx="12192000" cy="3751313"/>
          </a:xfrm>
          <a:prstGeom prst="rect">
            <a:avLst/>
          </a:prstGeom>
        </p:spPr>
      </p:pic>
      <p:sp>
        <p:nvSpPr>
          <p:cNvPr id="10" name="图文框 9">
            <a:extLst>
              <a:ext uri="{FF2B5EF4-FFF2-40B4-BE49-F238E27FC236}">
                <a16:creationId xmlns:a16="http://schemas.microsoft.com/office/drawing/2014/main" id="{175ED1EB-595C-4BDE-889B-87155D70C6CF}"/>
              </a:ext>
            </a:extLst>
          </p:cNvPr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582481" y="175041"/>
            <a:ext cx="2646741" cy="3751313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7859351" y="717250"/>
            <a:ext cx="2176493" cy="278537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15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02</a:t>
            </a:r>
            <a:endParaRPr lang="zh-CN" altLang="en-US" sz="11500" spc="3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20420A-9F86-457E-9E8B-B3AB5D624EAD}"/>
              </a:ext>
            </a:extLst>
          </p:cNvPr>
          <p:cNvSpPr txBox="1"/>
          <p:nvPr/>
        </p:nvSpPr>
        <p:spPr>
          <a:xfrm>
            <a:off x="1618921" y="1497847"/>
            <a:ext cx="5032147" cy="9679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15000"/>
              </a:lnSpc>
            </a:pPr>
            <a:r>
              <a:rPr lang="zh-TW" altLang="en-US" sz="54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滯空平衡的現象</a:t>
            </a:r>
            <a:endParaRPr lang="zh-TW" altLang="zh-TW" sz="54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68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鬼灭之刃无一郎表情包- 搜狗图片搜索">
            <a:extLst>
              <a:ext uri="{FF2B5EF4-FFF2-40B4-BE49-F238E27FC236}">
                <a16:creationId xmlns:a16="http://schemas.microsoft.com/office/drawing/2014/main" id="{6C87C238-F60F-4A00-A8A3-B29508004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600" l="8600" r="90000">
                        <a14:foregroundMark x1="41800" y1="88800" x2="42800" y2="96200"/>
                        <a14:foregroundMark x1="43400" y1="81200" x2="46200" y2="96200"/>
                        <a14:foregroundMark x1="46200" y1="96200" x2="46000" y2="96200"/>
                        <a14:foregroundMark x1="52800" y1="83800" x2="53151" y2="96442"/>
                        <a14:foregroundMark x1="54000" y1="89400" x2="56400" y2="94600"/>
                        <a14:foregroundMark x1="57000" y1="89400" x2="56600" y2="91800"/>
                        <a14:foregroundMark x1="46600" y1="71000" x2="35800" y2="60200"/>
                        <a14:foregroundMark x1="42800" y1="60000" x2="49000" y2="69200"/>
                        <a14:foregroundMark x1="52000" y1="54200" x2="46000" y2="53400"/>
                        <a14:foregroundMark x1="44200" y1="55000" x2="48400" y2="59200"/>
                        <a14:foregroundMark x1="49400" y1="40200" x2="53400" y2="54400"/>
                        <a14:foregroundMark x1="31650" y1="23186" x2="33400" y2="23800"/>
                        <a14:foregroundMark x1="22000" y1="19800" x2="31273" y2="23054"/>
                        <a14:foregroundMark x1="33400" y1="23800" x2="21626" y2="16803"/>
                        <a14:foregroundMark x1="14130" y1="20857" x2="19559" y2="32274"/>
                        <a14:foregroundMark x1="22583" y1="31959" x2="25917" y2="30357"/>
                        <a14:foregroundMark x1="31248" y1="23087" x2="21628" y2="16801"/>
                        <a14:foregroundMark x1="20200" y1="28400" x2="21616" y2="31232"/>
                        <a14:foregroundMark x1="62600" y1="55400" x2="65000" y2="71400"/>
                        <a14:foregroundMark x1="65000" y1="71400" x2="65200" y2="71600"/>
                        <a14:foregroundMark x1="66400" y1="63800" x2="61800" y2="78600"/>
                        <a14:foregroundMark x1="61800" y1="78600" x2="61000" y2="79000"/>
                        <a14:foregroundMark x1="66800" y1="72800" x2="65800" y2="83600"/>
                        <a14:foregroundMark x1="64000" y1="82400" x2="59400" y2="87600"/>
                        <a14:foregroundMark x1="57200" y1="87000" x2="57376" y2="96653"/>
                        <a14:foregroundMark x1="38000" y1="97400" x2="39586" y2="97431"/>
                        <a14:foregroundMark x1="39000" y1="95600" x2="44800" y2="96800"/>
                        <a14:foregroundMark x1="37800" y1="95000" x2="36400" y2="97000"/>
                        <a14:foregroundMark x1="38400" y1="95400" x2="44031" y2="96669"/>
                        <a14:foregroundMark x1="42000" y1="94200" x2="47045" y2="96907"/>
                        <a14:foregroundMark x1="39759" y1="97173" x2="31767" y2="94699"/>
                        <a14:foregroundMark x1="14000" y1="25600" x2="13000" y2="23000"/>
                        <a14:foregroundMark x1="15200" y1="21000" x2="19600" y2="18200"/>
                        <a14:backgroundMark x1="11000" y1="14400" x2="22800" y2="10600"/>
                        <a14:backgroundMark x1="15600" y1="14800" x2="7200" y2="20600"/>
                        <a14:backgroundMark x1="8800" y1="20000" x2="17688" y2="17253"/>
                        <a14:backgroundMark x1="5200" y1="12000" x2="16800" y2="14600"/>
                        <a14:backgroundMark x1="20591" y1="16082" x2="21800" y2="16600"/>
                        <a14:backgroundMark x1="16200" y1="14200" x2="19956" y2="15810"/>
                        <a14:backgroundMark x1="34200" y1="24800" x2="25400" y2="36800"/>
                        <a14:backgroundMark x1="19000" y1="33200" x2="23600" y2="37600"/>
                        <a14:backgroundMark x1="18600" y1="33200" x2="23800" y2="36800"/>
                        <a14:backgroundMark x1="19400" y1="32800" x2="19000" y2="32600"/>
                        <a14:backgroundMark x1="21600" y1="90400" x2="18400" y2="99000"/>
                        <a14:backgroundMark x1="38600" y1="98600" x2="38600" y2="98600"/>
                        <a14:backgroundMark x1="38400" y1="99200" x2="46000" y2="99800"/>
                        <a14:backgroundMark x1="64200" y1="99800" x2="48200" y2="99000"/>
                        <a14:backgroundMark x1="47800" y1="99800" x2="44400" y2="99800"/>
                        <a14:backgroundMark x1="26400" y1="93600" x2="22800" y2="99000"/>
                        <a14:backgroundMark x1="31000" y1="95400" x2="25800" y2="97200"/>
                        <a14:backgroundMark x1="30600" y1="93600" x2="28400" y2="9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679"/>
          <a:stretch/>
        </p:blipFill>
        <p:spPr bwMode="auto">
          <a:xfrm>
            <a:off x="6961958" y="1302103"/>
            <a:ext cx="5354909" cy="531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">
            <a:extLst>
              <a:ext uri="{FF2B5EF4-FFF2-40B4-BE49-F238E27FC236}">
                <a16:creationId xmlns:a16="http://schemas.microsoft.com/office/drawing/2014/main" id="{6C4AE417-5297-4087-98EE-E8E5BE02A24C}"/>
              </a:ext>
            </a:extLst>
          </p:cNvPr>
          <p:cNvSpPr txBox="1"/>
          <p:nvPr/>
        </p:nvSpPr>
        <p:spPr>
          <a:xfrm>
            <a:off x="852804" y="17687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4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無人機的種類</a:t>
            </a:r>
            <a:endParaRPr lang="zh-TW" altLang="en-US" sz="54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5A0A25-0EC3-43FA-9194-978BC40CAFD7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4C868-64F7-48D5-973C-CFA1BAD640CC}"/>
              </a:ext>
            </a:extLst>
          </p:cNvPr>
          <p:cNvSpPr/>
          <p:nvPr/>
        </p:nvSpPr>
        <p:spPr>
          <a:xfrm>
            <a:off x="6295468" y="9863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想法泡泡: 雲朵 15">
            <a:extLst>
              <a:ext uri="{FF2B5EF4-FFF2-40B4-BE49-F238E27FC236}">
                <a16:creationId xmlns:a16="http://schemas.microsoft.com/office/drawing/2014/main" id="{8ED8B7E6-02CE-401C-9F2A-F55E8E4AFC04}"/>
              </a:ext>
            </a:extLst>
          </p:cNvPr>
          <p:cNvSpPr/>
          <p:nvPr/>
        </p:nvSpPr>
        <p:spPr>
          <a:xfrm rot="671431">
            <a:off x="8691938" y="1208137"/>
            <a:ext cx="3518805" cy="143837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固定翼、旋轉翼</a:t>
            </a:r>
            <a:r>
              <a:rPr lang="en-US" altLang="zh-TW" b="1" dirty="0"/>
              <a:t>?</a:t>
            </a:r>
          </a:p>
          <a:p>
            <a:pPr algn="ctr"/>
            <a:r>
              <a:rPr lang="zh-TW" altLang="en-US" b="1" dirty="0"/>
              <a:t>旋轉翼</a:t>
            </a:r>
            <a:r>
              <a:rPr lang="en-US" altLang="zh-TW" b="1" dirty="0"/>
              <a:t>=</a:t>
            </a:r>
            <a:r>
              <a:rPr lang="zh-TW" altLang="en-US" b="1" dirty="0"/>
              <a:t>螺旋槳</a:t>
            </a:r>
            <a:r>
              <a:rPr lang="en-US" altLang="zh-TW" b="1" dirty="0"/>
              <a:t>?</a:t>
            </a:r>
          </a:p>
          <a:p>
            <a:pPr algn="ctr"/>
            <a:r>
              <a:rPr lang="zh-TW" altLang="en-US" b="1" dirty="0"/>
              <a:t>混合型</a:t>
            </a:r>
            <a:r>
              <a:rPr lang="en-US" altLang="zh-TW" b="1" dirty="0"/>
              <a:t>?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CF7085-9ADF-78B4-99EE-DC7417A0C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3" y="1194082"/>
            <a:ext cx="3043281" cy="14664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D55665-8C3D-A8EE-6DC6-BC89536431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t="19509" b="27619"/>
          <a:stretch/>
        </p:blipFill>
        <p:spPr>
          <a:xfrm>
            <a:off x="475373" y="2766699"/>
            <a:ext cx="3043281" cy="15540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4CE495-04CF-4E26-14A0-204EF330AC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3" y="4501661"/>
            <a:ext cx="3043281" cy="17109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0D8305D-9755-5555-7413-978D156C1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6" y="1134443"/>
            <a:ext cx="2875500" cy="2875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E9C6BC5-E0CE-BFE7-D4B4-228603574B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111" y="3961486"/>
            <a:ext cx="4017989" cy="22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122794-F95B-4030-BE7F-939470C893EB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29963D-F023-486E-B590-24E198EFBE97}"/>
              </a:ext>
            </a:extLst>
          </p:cNvPr>
          <p:cNvSpPr/>
          <p:nvPr/>
        </p:nvSpPr>
        <p:spPr>
          <a:xfrm>
            <a:off x="6295468" y="9863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F4DF7FCE-AD2A-4CF1-AB08-7962C4DF89F8}"/>
              </a:ext>
            </a:extLst>
          </p:cNvPr>
          <p:cNvSpPr txBox="1"/>
          <p:nvPr/>
        </p:nvSpPr>
        <p:spPr>
          <a:xfrm>
            <a:off x="904875" y="45560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固定翼無人機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19106A15-D746-41FF-B4A2-3B600DA27729}"/>
              </a:ext>
            </a:extLst>
          </p:cNvPr>
          <p:cNvSpPr txBox="1"/>
          <p:nvPr/>
        </p:nvSpPr>
        <p:spPr>
          <a:xfrm>
            <a:off x="827064" y="4794403"/>
            <a:ext cx="10936808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利用馬達產生推力，並且模仿一般飛機改變機翼角度來產生升力並維持高度。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11708A6-071E-40D7-7C18-E7B547A82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6" y="1381036"/>
            <a:ext cx="6488614" cy="31267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C9AE4F-AF4A-F33A-1BE0-2BEBD30B7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22" y="1334759"/>
            <a:ext cx="4489950" cy="33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122794-F95B-4030-BE7F-939470C893EB}"/>
              </a:ext>
            </a:extLst>
          </p:cNvPr>
          <p:cNvSpPr/>
          <p:nvPr/>
        </p:nvSpPr>
        <p:spPr>
          <a:xfrm>
            <a:off x="984000" y="986379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29963D-F023-486E-B590-24E198EFBE97}"/>
              </a:ext>
            </a:extLst>
          </p:cNvPr>
          <p:cNvSpPr/>
          <p:nvPr/>
        </p:nvSpPr>
        <p:spPr>
          <a:xfrm>
            <a:off x="6295468" y="986379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F4DF7FCE-AD2A-4CF1-AB08-7962C4DF89F8}"/>
              </a:ext>
            </a:extLst>
          </p:cNvPr>
          <p:cNvSpPr txBox="1"/>
          <p:nvPr/>
        </p:nvSpPr>
        <p:spPr>
          <a:xfrm>
            <a:off x="904875" y="455604"/>
            <a:ext cx="487665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固定翼無人機</a:t>
            </a:r>
            <a:r>
              <a:rPr lang="en-US" altLang="zh-TW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200" b="1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機翼小常識</a:t>
            </a:r>
            <a:endParaRPr lang="zh-TW" altLang="en-US" sz="40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19106A15-D746-41FF-B4A2-3B600DA27729}"/>
              </a:ext>
            </a:extLst>
          </p:cNvPr>
          <p:cNvSpPr txBox="1"/>
          <p:nvPr/>
        </p:nvSpPr>
        <p:spPr>
          <a:xfrm>
            <a:off x="8447954" y="1409673"/>
            <a:ext cx="3147844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Ailerons: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副翼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Flasps</a:t>
            </a:r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襟翼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Rudder: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方向舵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Elevator:</a:t>
            </a: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lt"/>
              </a:rPr>
              <a:t>升降舵</a:t>
            </a:r>
            <a:endParaRPr lang="en-US" altLang="zh-TW"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C9AE4F-AF4A-F33A-1BE0-2BEBD30B7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6" y="1275832"/>
            <a:ext cx="7195704" cy="53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1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q5kms5n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7533</TotalTime>
  <Words>1561</Words>
  <Application>Microsoft Office PowerPoint</Application>
  <PresentationFormat>寬螢幕</PresentationFormat>
  <Paragraphs>257</Paragraphs>
  <Slides>57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57</vt:i4>
      </vt:variant>
    </vt:vector>
  </HeadingPairs>
  <TitlesOfParts>
    <vt:vector size="70" baseType="lpstr">
      <vt:lpstr>Arial Unicode MS</vt:lpstr>
      <vt:lpstr>等线</vt:lpstr>
      <vt:lpstr>jf open 粉圓 1.1</vt:lpstr>
      <vt:lpstr>微软雅黑</vt:lpstr>
      <vt:lpstr>宋体</vt:lpstr>
      <vt:lpstr>微軟正黑體</vt:lpstr>
      <vt:lpstr>新細明體</vt:lpstr>
      <vt:lpstr>源流明體 TTF Heavy</vt:lpstr>
      <vt:lpstr>Arial</vt:lpstr>
      <vt:lpstr>Calibri</vt:lpstr>
      <vt:lpstr>Times New Roman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USER</cp:lastModifiedBy>
  <cp:revision>280</cp:revision>
  <dcterms:created xsi:type="dcterms:W3CDTF">2017-08-18T03:02:00Z</dcterms:created>
  <dcterms:modified xsi:type="dcterms:W3CDTF">2022-07-27T05:49:27Z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